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03833-7024-4AF1-8D96-BC265ED1F2E3}" type="datetimeFigureOut">
              <a:rPr lang="nb-NO" smtClean="0"/>
              <a:t>27.04.2020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3860E-AEC3-44F2-AC7B-5DC98FB17AC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95437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03833-7024-4AF1-8D96-BC265ED1F2E3}" type="datetimeFigureOut">
              <a:rPr lang="nb-NO" smtClean="0"/>
              <a:t>27.04.2020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3860E-AEC3-44F2-AC7B-5DC98FB17AC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18757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03833-7024-4AF1-8D96-BC265ED1F2E3}" type="datetimeFigureOut">
              <a:rPr lang="nb-NO" smtClean="0"/>
              <a:t>27.04.2020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3860E-AEC3-44F2-AC7B-5DC98FB17AC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34157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03833-7024-4AF1-8D96-BC265ED1F2E3}" type="datetimeFigureOut">
              <a:rPr lang="nb-NO" smtClean="0"/>
              <a:t>27.04.2020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3860E-AEC3-44F2-AC7B-5DC98FB17AC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67906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03833-7024-4AF1-8D96-BC265ED1F2E3}" type="datetimeFigureOut">
              <a:rPr lang="nb-NO" smtClean="0"/>
              <a:t>27.04.2020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3860E-AEC3-44F2-AC7B-5DC98FB17AC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12324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03833-7024-4AF1-8D96-BC265ED1F2E3}" type="datetimeFigureOut">
              <a:rPr lang="nb-NO" smtClean="0"/>
              <a:t>27.04.2020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3860E-AEC3-44F2-AC7B-5DC98FB17AC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5756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03833-7024-4AF1-8D96-BC265ED1F2E3}" type="datetimeFigureOut">
              <a:rPr lang="nb-NO" smtClean="0"/>
              <a:t>27.04.2020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3860E-AEC3-44F2-AC7B-5DC98FB17AC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57247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03833-7024-4AF1-8D96-BC265ED1F2E3}" type="datetimeFigureOut">
              <a:rPr lang="nb-NO" smtClean="0"/>
              <a:t>27.04.2020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3860E-AEC3-44F2-AC7B-5DC98FB17AC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40175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03833-7024-4AF1-8D96-BC265ED1F2E3}" type="datetimeFigureOut">
              <a:rPr lang="nb-NO" smtClean="0"/>
              <a:t>27.04.2020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3860E-AEC3-44F2-AC7B-5DC98FB17AC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23670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03833-7024-4AF1-8D96-BC265ED1F2E3}" type="datetimeFigureOut">
              <a:rPr lang="nb-NO" smtClean="0"/>
              <a:t>27.04.2020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3860E-AEC3-44F2-AC7B-5DC98FB17AC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64427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03833-7024-4AF1-8D96-BC265ED1F2E3}" type="datetimeFigureOut">
              <a:rPr lang="nb-NO" smtClean="0"/>
              <a:t>27.04.2020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3860E-AEC3-44F2-AC7B-5DC98FB17AC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42957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03833-7024-4AF1-8D96-BC265ED1F2E3}" type="datetimeFigureOut">
              <a:rPr lang="nb-NO" smtClean="0"/>
              <a:t>27.04.2020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3860E-AEC3-44F2-AC7B-5DC98FB17AC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80534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Valg – </a:t>
            </a:r>
            <a:r>
              <a:rPr lang="nb-NO" dirty="0" err="1" smtClean="0"/>
              <a:t>Bibliofilforenigen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>
                <a:solidFill>
                  <a:schemeClr val="tx1"/>
                </a:solidFill>
              </a:rPr>
              <a:t>Digitalt årsmøte 6. mai 2020</a:t>
            </a:r>
            <a:endParaRPr lang="nb-NO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9875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Arbeidsutvalg</a:t>
            </a:r>
            <a:endParaRPr lang="nb-NO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</p:nvPr>
        </p:nvGraphicFramePr>
        <p:xfrm>
          <a:off x="642793" y="1597514"/>
          <a:ext cx="7858413" cy="4531335"/>
        </p:xfrm>
        <a:graphic>
          <a:graphicData uri="http://schemas.openxmlformats.org/drawingml/2006/table">
            <a:tbl>
              <a:tblPr firstRow="1" firstCol="1" bandRow="1"/>
              <a:tblGrid>
                <a:gridCol w="1964160"/>
                <a:gridCol w="1964751"/>
                <a:gridCol w="1964751"/>
                <a:gridCol w="1964751"/>
              </a:tblGrid>
              <a:tr h="7832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Randi Heggland Strøm</a:t>
                      </a: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Tyrielden Eidskog bibliotek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56" marR="63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Gjenvalg -</a:t>
                      </a:r>
                      <a:b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leder 1 år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56" marR="63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IPV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56" marR="63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2019-2020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56" marR="63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85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Tonje Farset</a:t>
                      </a: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Narvik bibliotek</a:t>
                      </a:r>
                      <a:b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56" marR="63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Medlem 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56" marR="63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IPV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56" marR="63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2019-2020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56" marR="63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85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2115"/>
                        </a:spcAft>
                      </a:pPr>
                      <a:r>
                        <a:rPr lang="nb-NO" sz="15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Kristin Flo</a:t>
                      </a: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b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Arendal bibliotek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56" marR="63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Medlem 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56" marR="63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Ny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56" marR="63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2020-2021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56" marR="63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85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2115"/>
                        </a:spcAft>
                      </a:pPr>
                      <a:r>
                        <a:rPr lang="nb-NO" sz="15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Benedicte T. Ranestad</a:t>
                      </a:r>
                      <a:br>
                        <a:rPr lang="nb-NO" sz="1500" b="1"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Kristiansand bibliotek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56" marR="63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Medlem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56" marR="63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Ny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56" marR="63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2020-2021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56" marR="63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85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2115"/>
                        </a:spcAft>
                      </a:pPr>
                      <a:r>
                        <a:rPr lang="nb-NO" sz="15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Frode Pettersen</a:t>
                      </a: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Trøndelag fylkesbib.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56" marR="63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Vara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56" marR="63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Gjenvalg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56" marR="63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2020-2021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56" marR="63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85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Tone Valand</a:t>
                      </a: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Lyngdal bibliotek</a:t>
                      </a:r>
                      <a:b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56" marR="63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Vara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56" marR="63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Ny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56" marR="63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2020-2021</a:t>
                      </a:r>
                      <a:endParaRPr lang="nb-N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56" marR="63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6149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Fagutvalg for utlån</a:t>
            </a:r>
            <a:endParaRPr lang="nb-NO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</p:nvPr>
        </p:nvGraphicFramePr>
        <p:xfrm>
          <a:off x="457200" y="1558513"/>
          <a:ext cx="8229601" cy="4609338"/>
        </p:xfrm>
        <a:graphic>
          <a:graphicData uri="http://schemas.openxmlformats.org/drawingml/2006/table">
            <a:tbl>
              <a:tblPr firstRow="1" firstCol="1" bandRow="1"/>
              <a:tblGrid>
                <a:gridCol w="2056936"/>
                <a:gridCol w="2057555"/>
                <a:gridCol w="2057555"/>
                <a:gridCol w="2057555"/>
              </a:tblGrid>
              <a:tr h="7348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Elisabeth Alnes</a:t>
                      </a:r>
                      <a:r>
                        <a:rPr lang="nb-NO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nb-NO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nb-NO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Eidsvoll bibliotek</a:t>
                      </a:r>
                      <a:br>
                        <a:rPr lang="nb-NO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72" marR="668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Gjenvalg - leder 1 år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72" marR="668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IPV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72" marR="668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2019-2020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72" marR="668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48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Randi Landmark</a:t>
                      </a:r>
                      <a:r>
                        <a:rPr lang="nb-NO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nb-NO" sz="1600"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nb-NO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Ringerike bibliotek</a:t>
                      </a:r>
                      <a:br>
                        <a:rPr lang="nb-NO" sz="1600"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72" marR="668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Medlem 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72" marR="668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Gjenvalg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72" marR="668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2020-2021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72" marR="668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48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Gun Odny Nornes</a:t>
                      </a:r>
                      <a:r>
                        <a:rPr lang="nb-NO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nb-NO" sz="1600"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nb-NO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Haugesund folkebibl.</a:t>
                      </a:r>
                      <a:br>
                        <a:rPr lang="nb-NO" sz="1600"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72" marR="668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Medlem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72" marR="668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IPV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72" marR="668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2019-2020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72" marR="668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48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Ragnhild M. Kløften</a:t>
                      </a:r>
                      <a:r>
                        <a:rPr lang="nb-NO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nb-NO" sz="1600"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nb-NO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NRK Researchsenteret</a:t>
                      </a:r>
                      <a:br>
                        <a:rPr lang="nb-NO" sz="1600"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72" marR="668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Medlem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72" marR="668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IPV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72" marR="668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2019-2020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72" marR="668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82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David Ø. Andersen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Tønsberg- og Færder bibliotek</a:t>
                      </a:r>
                      <a:br>
                        <a:rPr lang="nb-NO" sz="1600"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72" marR="668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Medlem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72" marR="668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Ny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72" marR="668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2020-2021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72" marR="668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68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Tore Morkemo</a:t>
                      </a:r>
                      <a:r>
                        <a:rPr lang="nb-NO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nb-NO" sz="1600"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nb-NO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Bibliotek-Systemer AS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72" marR="668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Fast medlem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72" marR="668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72" marR="668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72" marR="668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058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Fagutvalg for statistikk</a:t>
            </a:r>
            <a:endParaRPr lang="nb-NO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</p:nvPr>
        </p:nvGraphicFramePr>
        <p:xfrm>
          <a:off x="457200" y="2548731"/>
          <a:ext cx="8229600" cy="2628900"/>
        </p:xfrm>
        <a:graphic>
          <a:graphicData uri="http://schemas.openxmlformats.org/drawingml/2006/table">
            <a:tbl>
              <a:tblPr firstRow="1" firstCol="1" bandRow="1"/>
              <a:tblGrid>
                <a:gridCol w="2057400"/>
                <a:gridCol w="2057400"/>
                <a:gridCol w="2057400"/>
                <a:gridCol w="2057400"/>
              </a:tblGrid>
              <a:tr h="6976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Kjersti Slette</a:t>
                      </a: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Porsgrunn bibliotek</a:t>
                      </a:r>
                      <a:b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85" marR="63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Gjenvalg -</a:t>
                      </a:r>
                      <a:b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leder 1 år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85" marR="63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Gjenvalg 1 år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85" marR="63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2020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85" marR="63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76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Gro B. Soydan</a:t>
                      </a: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Asker bibliotek</a:t>
                      </a:r>
                      <a:b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85" marR="63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Medlem 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85" marR="63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IPV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85" marR="63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2019-2020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85" marR="63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76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Irene Nørberg</a:t>
                      </a:r>
                      <a:br>
                        <a:rPr lang="nb-NO" sz="1500" b="1"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Larvik bibliotek</a:t>
                      </a:r>
                      <a:r>
                        <a:rPr lang="nb-NO" sz="1500" b="1">
                          <a:effectLst/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nb-NO" sz="1500" b="1">
                          <a:effectLst/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Times New Roman"/>
                        </a:rPr>
                      </a:b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85" marR="63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Medlem 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85" marR="63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Ny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85" marR="63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2020-2021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85" marR="63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91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Roger Niva</a:t>
                      </a:r>
                      <a:br>
                        <a:rPr lang="nb-NO" sz="1500" b="1"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nb-NO" sz="15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Bibliotek-Systemer AS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85" marR="63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Fast medlem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85" marR="63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85" marR="63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nb-N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85" marR="63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2885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Fagutvalg for periodika</a:t>
            </a:r>
            <a:endParaRPr lang="nb-NO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</p:nvPr>
        </p:nvGraphicFramePr>
        <p:xfrm>
          <a:off x="457200" y="2285841"/>
          <a:ext cx="8229600" cy="3154680"/>
        </p:xfrm>
        <a:graphic>
          <a:graphicData uri="http://schemas.openxmlformats.org/drawingml/2006/table">
            <a:tbl>
              <a:tblPr firstRow="1" firstCol="1" bandRow="1"/>
              <a:tblGrid>
                <a:gridCol w="2057400"/>
                <a:gridCol w="2057400"/>
                <a:gridCol w="2057400"/>
                <a:gridCol w="2057400"/>
              </a:tblGrid>
              <a:tr h="9572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Carl-August Bodenhagen</a:t>
                      </a:r>
                      <a:br>
                        <a:rPr lang="nb-NO" sz="1500" b="1"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Skien bibliotek</a:t>
                      </a:r>
                      <a:b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85" marR="63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Gjenvalg - leder 1 år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85" marR="63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IPV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85" marR="63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2019-2020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85" marR="63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76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Charlotte Gulbraar</a:t>
                      </a:r>
                      <a:br>
                        <a:rPr lang="nb-NO" sz="1500" b="1"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Lørenskog bibliotek</a:t>
                      </a:r>
                      <a:b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85" marR="63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Medlem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85" marR="63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IPV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85" marR="63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2019-2020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85" marR="63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76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Paulo Bairos</a:t>
                      </a:r>
                      <a:br>
                        <a:rPr lang="nb-NO" sz="1500" b="1"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Sørum bibliotek</a:t>
                      </a:r>
                      <a:b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85" marR="63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Medlem 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85" marR="63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IPV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85" marR="63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2019-2020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85" marR="63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87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Odd Arne Jensen og</a:t>
                      </a:r>
                      <a:br>
                        <a:rPr lang="nb-NO" sz="1500" b="1"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nb-NO" sz="15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Åshild Haga </a:t>
                      </a:r>
                      <a:br>
                        <a:rPr lang="nb-NO" sz="1500" b="1"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nb-NO" sz="15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Bibliotek-Systemer AS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85" marR="63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Faste medlemmer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85" marR="63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85" marR="63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nb-N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85" marR="63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9787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Fagutvalg for søk</a:t>
            </a:r>
            <a:endParaRPr lang="nb-NO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</p:nvPr>
        </p:nvGraphicFramePr>
        <p:xfrm>
          <a:off x="457200" y="1803876"/>
          <a:ext cx="8229600" cy="4118610"/>
        </p:xfrm>
        <a:graphic>
          <a:graphicData uri="http://schemas.openxmlformats.org/drawingml/2006/table">
            <a:tbl>
              <a:tblPr firstRow="1" firstCol="1" bandRow="1"/>
              <a:tblGrid>
                <a:gridCol w="2057109"/>
                <a:gridCol w="2057691"/>
                <a:gridCol w="2057109"/>
                <a:gridCol w="2057691"/>
              </a:tblGrid>
              <a:tr h="6906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Stine S. Bertnes</a:t>
                      </a:r>
                      <a:br>
                        <a:rPr lang="nb-NO" sz="1500" b="1"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Stormen bibliotek</a:t>
                      </a:r>
                      <a:b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Gjenvalg -</a:t>
                      </a:r>
                      <a:b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leder 1 år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IPV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2019-2020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76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Ellen Berg Larsen</a:t>
                      </a:r>
                      <a:br>
                        <a:rPr lang="nb-NO" sz="1500" b="1"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Tromsø bibliotek og byarkiv</a:t>
                      </a:r>
                      <a:b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Medlem 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IPV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2019-2020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06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Audhild Tjugen</a:t>
                      </a:r>
                      <a:br>
                        <a:rPr lang="nb-NO" sz="1500" b="1"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Haugesund bibliotek</a:t>
                      </a:r>
                      <a:b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Medlem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Ny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2020-2021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06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Mildrid Liasjø</a:t>
                      </a:r>
                      <a:br>
                        <a:rPr lang="nb-NO" sz="1500" b="1"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Trondheim folkebibliotek</a:t>
                      </a:r>
                      <a:b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Medlem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Gjenvalg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2020-2021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09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Odd Arne Jensen </a:t>
                      </a:r>
                      <a:br>
                        <a:rPr lang="nb-NO" sz="1500" b="1"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nb-NO" sz="15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og Roger Niva</a:t>
                      </a:r>
                      <a:br>
                        <a:rPr lang="nb-NO" sz="1500" b="1"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nb-NO" sz="15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Bibliotek-Systemer AS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Faste medlemmer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nb-N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29642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Fagutvalg for </a:t>
            </a:r>
            <a:r>
              <a:rPr lang="nb-NO" dirty="0" smtClean="0"/>
              <a:t>katalog </a:t>
            </a:r>
            <a:r>
              <a:rPr lang="nb-NO" dirty="0" smtClean="0"/>
              <a:t>og innkjøp</a:t>
            </a:r>
            <a:endParaRPr lang="nb-NO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</p:nvPr>
        </p:nvGraphicFramePr>
        <p:xfrm>
          <a:off x="457200" y="1847691"/>
          <a:ext cx="8229600" cy="4030980"/>
        </p:xfrm>
        <a:graphic>
          <a:graphicData uri="http://schemas.openxmlformats.org/drawingml/2006/table">
            <a:tbl>
              <a:tblPr firstRow="1" firstCol="1" bandRow="1"/>
              <a:tblGrid>
                <a:gridCol w="2454799"/>
                <a:gridCol w="1896811"/>
                <a:gridCol w="1820590"/>
                <a:gridCol w="2057400"/>
              </a:tblGrid>
              <a:tr h="6905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Edith I. Vevang</a:t>
                      </a: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Bergen off. bibliotek</a:t>
                      </a:r>
                      <a:b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Gjenvalg – leder 1 år 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IPV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2019-2020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05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Hilde M. Lorentzen</a:t>
                      </a:r>
                      <a:br>
                        <a:rPr lang="nb-NO" sz="1500" b="1"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Vadsø bibliotek</a:t>
                      </a:r>
                      <a:b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Medlem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IPV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2019-2020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05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Anine B. Edvardsen</a:t>
                      </a: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Larvik bibliotek</a:t>
                      </a:r>
                      <a:b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Medlem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Gjenvalg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2020-2021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05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Kristin Novang Pedersen</a:t>
                      </a: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Moss bibliotek</a:t>
                      </a:r>
                      <a:b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Medlem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Gjenvalg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2020-2021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05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Øystein Evenstad</a:t>
                      </a: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Tromsø bibliotek og byarkiv</a:t>
                      </a:r>
                      <a:b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Medlem 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IPV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2019-2020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38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Åshild Haga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Bibliotek-Systemer AS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Fast medlem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nb-N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89363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Fagutvalg for skolebibliotek</a:t>
            </a:r>
            <a:endParaRPr lang="nb-NO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</p:nvPr>
        </p:nvGraphicFramePr>
        <p:xfrm>
          <a:off x="457200" y="2066766"/>
          <a:ext cx="8229600" cy="3592830"/>
        </p:xfrm>
        <a:graphic>
          <a:graphicData uri="http://schemas.openxmlformats.org/drawingml/2006/table">
            <a:tbl>
              <a:tblPr firstRow="1" firstCol="1" bandRow="1"/>
              <a:tblGrid>
                <a:gridCol w="2454799"/>
                <a:gridCol w="1896811"/>
                <a:gridCol w="1820590"/>
                <a:gridCol w="2057400"/>
              </a:tblGrid>
              <a:tr h="6905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Cathrine Govenius</a:t>
                      </a: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Olsvik skole, Bergen</a:t>
                      </a:r>
                      <a:b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Leder 1 år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IPV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2019-2020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74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Helge Risvand</a:t>
                      </a: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Sølvberget bibliotek og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kulturhus</a:t>
                      </a:r>
                      <a:b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Medlem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På valg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2020-2021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05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Nina B. Udnesseter</a:t>
                      </a: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Skedsmoskolen</a:t>
                      </a:r>
                      <a:b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Medlem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Gjenvalg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2020-2021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05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Astrid Flagstad</a:t>
                      </a: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Borgen skole, Asker</a:t>
                      </a:r>
                      <a:b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Medlem 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IPV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2019-2020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38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Ola Thori Kogstad</a:t>
                      </a:r>
                      <a:br>
                        <a:rPr lang="nb-NO" sz="1500" b="1"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nb-NO" sz="15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Bibliotek-Systemer AS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Fast medlem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nb-N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55520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Valgkomité</a:t>
            </a:r>
            <a:endParaRPr lang="nb-NO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</p:nvPr>
        </p:nvGraphicFramePr>
        <p:xfrm>
          <a:off x="457200" y="2811621"/>
          <a:ext cx="8229600" cy="2103120"/>
        </p:xfrm>
        <a:graphic>
          <a:graphicData uri="http://schemas.openxmlformats.org/drawingml/2006/table">
            <a:tbl>
              <a:tblPr firstRow="1" firstCol="1" bandRow="1"/>
              <a:tblGrid>
                <a:gridCol w="2057400"/>
                <a:gridCol w="2057400"/>
                <a:gridCol w="2057400"/>
                <a:gridCol w="2057400"/>
              </a:tblGrid>
              <a:tr h="6976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Sissel Hughes</a:t>
                      </a:r>
                      <a:r>
                        <a:rPr lang="nb-NO" sz="15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nb-NO" sz="15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nb-NO" sz="15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Stormen bibliotek</a:t>
                      </a:r>
                      <a:br>
                        <a:rPr lang="nb-NO" sz="15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endParaRPr lang="nb-N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85" marR="63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Gjenvalg - leder 1 år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85" marR="63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Gjenvalg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85" marR="63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2020-2021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85" marR="63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76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Bjørn Rune Kristmoen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Hamar bibliotek</a:t>
                      </a:r>
                      <a:b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85" marR="63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Medlem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85" marR="63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Ny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85" marR="63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2020-2021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85" marR="63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76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Anne Haugen Pihl</a:t>
                      </a:r>
                      <a:br>
                        <a:rPr lang="nb-NO" sz="1500" b="1"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Vestland fylkesbibliotek</a:t>
                      </a:r>
                      <a:b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85" marR="63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Vara</a:t>
                      </a:r>
                      <a:endParaRPr lang="nb-N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85" marR="63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Ny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85" marR="63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2020-2021</a:t>
                      </a:r>
                      <a:endParaRPr lang="nb-N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85" marR="63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96279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280</Words>
  <Application>Microsoft Office PowerPoint</Application>
  <PresentationFormat>Skjermfremvisning (4:3)</PresentationFormat>
  <Paragraphs>170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9</vt:i4>
      </vt:variant>
    </vt:vector>
  </HeadingPairs>
  <TitlesOfParts>
    <vt:vector size="10" baseType="lpstr">
      <vt:lpstr>Office-tema</vt:lpstr>
      <vt:lpstr>Valg – Bibliofilforenigen</vt:lpstr>
      <vt:lpstr>Arbeidsutvalg</vt:lpstr>
      <vt:lpstr>Fagutvalg for utlån</vt:lpstr>
      <vt:lpstr>Fagutvalg for statistikk</vt:lpstr>
      <vt:lpstr>Fagutvalg for periodika</vt:lpstr>
      <vt:lpstr>Fagutvalg for søk</vt:lpstr>
      <vt:lpstr>Fagutvalg for katalog og innkjøp</vt:lpstr>
      <vt:lpstr>Fagutvalg for skolebibliotek</vt:lpstr>
      <vt:lpstr>Valgkomité</vt:lpstr>
    </vt:vector>
  </TitlesOfParts>
  <Company>Bodø Kommune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Valg – Bibliofilforenigen</dc:title>
  <dc:creator>Sissel Hughes</dc:creator>
  <cp:lastModifiedBy>Sissel Hughes</cp:lastModifiedBy>
  <cp:revision>2</cp:revision>
  <dcterms:created xsi:type="dcterms:W3CDTF">2020-04-27T10:39:34Z</dcterms:created>
  <dcterms:modified xsi:type="dcterms:W3CDTF">2020-04-27T10:54:27Z</dcterms:modified>
</cp:coreProperties>
</file>