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8.xml.rels" ContentType="application/vnd.openxmlformats-package.relationships+xml"/>
  <Override PartName="/ppt/notesSlides/_rels/notesSlide30.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9.png" ContentType="image/png"/>
  <Override PartName="/ppt/media/image28.jpeg" ContentType="image/jpeg"/>
  <Override PartName="/ppt/media/image1.png" ContentType="image/png"/>
  <Override PartName="/ppt/media/image2.png" ContentType="image/png"/>
  <Override PartName="/ppt/media/image48.png" ContentType="image/png"/>
  <Override PartName="/ppt/media/image3.jpeg" ContentType="image/jpeg"/>
  <Override PartName="/ppt/media/image6.jpeg" ContentType="image/jpeg"/>
  <Override PartName="/ppt/media/image4.png" ContentType="image/png"/>
  <Override PartName="/ppt/media/image7.png" ContentType="image/png"/>
  <Override PartName="/ppt/media/image11.png" ContentType="image/png"/>
  <Override PartName="/ppt/media/image5.jpeg" ContentType="image/jpeg"/>
  <Override PartName="/ppt/media/image23.jpeg" ContentType="image/jpeg"/>
  <Override PartName="/ppt/media/image8.png" ContentType="image/png"/>
  <Override PartName="/ppt/media/image10.jpeg" ContentType="image/jpeg"/>
  <Override PartName="/ppt/media/image12.jpeg" ContentType="image/jpeg"/>
  <Override PartName="/ppt/media/image13.png" ContentType="image/png"/>
  <Override PartName="/ppt/media/image14.jpeg" ContentType="image/jpeg"/>
  <Override PartName="/ppt/media/image15.png" ContentType="image/png"/>
  <Override PartName="/ppt/media/image49.png" ContentType="image/png"/>
  <Override PartName="/ppt/media/image16.jpeg" ContentType="image/jpeg"/>
  <Override PartName="/ppt/media/image17.png" ContentType="image/png"/>
  <Override PartName="/ppt/media/image18.jpeg" ContentType="image/jpeg"/>
  <Override PartName="/ppt/media/image19.png" ContentType="image/png"/>
  <Override PartName="/ppt/media/image20.png" ContentType="image/png"/>
  <Override PartName="/ppt/media/image21.jpeg" ContentType="image/jpeg"/>
  <Override PartName="/ppt/media/image22.png" ContentType="image/png"/>
  <Override PartName="/ppt/media/image24.png" ContentType="image/png"/>
  <Override PartName="/ppt/media/image27.png" ContentType="image/png"/>
  <Override PartName="/ppt/media/image25.jpeg" ContentType="image/jpeg"/>
  <Override PartName="/ppt/media/image26.jpeg" ContentType="image/jpeg"/>
  <Override PartName="/ppt/media/image29.jpeg" ContentType="image/jpeg"/>
  <Override PartName="/ppt/media/image41.jpeg" ContentType="image/jpeg"/>
  <Override PartName="/ppt/media/image30.png" ContentType="image/png"/>
  <Override PartName="/ppt/media/image42.png" ContentType="image/png"/>
  <Override PartName="/ppt/media/image31.jpeg" ContentType="image/jpeg"/>
  <Override PartName="/ppt/media/image32.png" ContentType="image/png"/>
  <Override PartName="/ppt/media/image33.jpeg" ContentType="image/jpeg"/>
  <Override PartName="/ppt/media/image34.png" ContentType="image/png"/>
  <Override PartName="/ppt/media/image37.jpeg" ContentType="image/jpeg"/>
  <Override PartName="/ppt/media/image35.png" ContentType="image/png"/>
  <Override PartName="/ppt/media/image36.jpeg" ContentType="image/jpeg"/>
  <Override PartName="/ppt/media/image38.png" ContentType="image/png"/>
  <Override PartName="/ppt/media/image39.png" ContentType="image/png"/>
  <Override PartName="/ppt/media/image40.png" ContentType="image/png"/>
  <Override PartName="/ppt/media/image43.jpeg" ContentType="image/jpeg"/>
  <Override PartName="/ppt/media/image44.png" ContentType="image/png"/>
  <Override PartName="/ppt/media/image45.png" ContentType="image/png"/>
  <Override PartName="/ppt/media/image46.png" ContentType="image/png"/>
  <Override PartName="/ppt/media/image47.png" ContentType="image/png"/>
  <Override PartName="/ppt/media/image50.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PlaceHolder 1"/>
          <p:cNvSpPr>
            <a:spLocks noGrp="1"/>
          </p:cNvSpPr>
          <p:nvPr>
            <p:ph type="sldImg"/>
          </p:nvPr>
        </p:nvSpPr>
        <p:spPr>
          <a:xfrm>
            <a:off x="216000" y="812520"/>
            <a:ext cx="7127280" cy="4008960"/>
          </a:xfrm>
          <a:prstGeom prst="rect">
            <a:avLst/>
          </a:prstGeom>
        </p:spPr>
        <p:txBody>
          <a:bodyPr lIns="0" rIns="0" tIns="0" bIns="0" anchor="ctr"/>
          <a:p>
            <a:r>
              <a:rPr b="0" lang="nb-NO" sz="1800" spc="-1" strike="noStrike">
                <a:solidFill>
                  <a:srgbClr val="000000"/>
                </a:solidFill>
                <a:latin typeface="Georgia"/>
              </a:rPr>
              <a:t>Klikk for å flytte lysbildet</a:t>
            </a:r>
            <a:endParaRPr b="0" lang="nb-NO" sz="1800" spc="-1" strike="noStrike">
              <a:solidFill>
                <a:srgbClr val="000000"/>
              </a:solidFill>
              <a:latin typeface="Georgia"/>
            </a:endParaRPr>
          </a:p>
        </p:txBody>
      </p:sp>
      <p:sp>
        <p:nvSpPr>
          <p:cNvPr id="85" name="PlaceHolder 2"/>
          <p:cNvSpPr>
            <a:spLocks noGrp="1"/>
          </p:cNvSpPr>
          <p:nvPr>
            <p:ph type="body"/>
          </p:nvPr>
        </p:nvSpPr>
        <p:spPr>
          <a:xfrm>
            <a:off x="756000" y="5078520"/>
            <a:ext cx="6047640" cy="4811040"/>
          </a:xfrm>
          <a:prstGeom prst="rect">
            <a:avLst/>
          </a:prstGeom>
        </p:spPr>
        <p:txBody>
          <a:bodyPr lIns="0" rIns="0" tIns="0" bIns="0"/>
          <a:p>
            <a:r>
              <a:rPr b="0" lang="nb-NO" sz="2000" spc="-1" strike="noStrike">
                <a:latin typeface="Arial"/>
              </a:rPr>
              <a:t>Klikk for å redigere notatformatet</a:t>
            </a:r>
            <a:endParaRPr b="0" lang="nb-NO" sz="2000" spc="-1" strike="noStrike">
              <a:latin typeface="Arial"/>
            </a:endParaRPr>
          </a:p>
        </p:txBody>
      </p:sp>
      <p:sp>
        <p:nvSpPr>
          <p:cNvPr id="86" name="PlaceHolder 3"/>
          <p:cNvSpPr>
            <a:spLocks noGrp="1"/>
          </p:cNvSpPr>
          <p:nvPr>
            <p:ph type="hdr"/>
          </p:nvPr>
        </p:nvSpPr>
        <p:spPr>
          <a:xfrm>
            <a:off x="0" y="0"/>
            <a:ext cx="3280680" cy="534240"/>
          </a:xfrm>
          <a:prstGeom prst="rect">
            <a:avLst/>
          </a:prstGeom>
        </p:spPr>
        <p:txBody>
          <a:bodyPr lIns="0" rIns="0" tIns="0" bIns="0"/>
          <a:p>
            <a:r>
              <a:rPr b="0" lang="nb-NO" sz="1400" spc="-1" strike="noStrike">
                <a:latin typeface="Times New Roman"/>
              </a:rPr>
              <a:t>&lt;topptekst&gt;</a:t>
            </a:r>
            <a:endParaRPr b="0" lang="nb-NO" sz="1400" spc="-1" strike="noStrike">
              <a:latin typeface="Times New Roman"/>
            </a:endParaRPr>
          </a:p>
        </p:txBody>
      </p:sp>
      <p:sp>
        <p:nvSpPr>
          <p:cNvPr id="87" name="PlaceHolder 4"/>
          <p:cNvSpPr>
            <a:spLocks noGrp="1"/>
          </p:cNvSpPr>
          <p:nvPr>
            <p:ph type="dt"/>
          </p:nvPr>
        </p:nvSpPr>
        <p:spPr>
          <a:xfrm>
            <a:off x="4278960" y="0"/>
            <a:ext cx="3280680" cy="534240"/>
          </a:xfrm>
          <a:prstGeom prst="rect">
            <a:avLst/>
          </a:prstGeom>
        </p:spPr>
        <p:txBody>
          <a:bodyPr lIns="0" rIns="0" tIns="0" bIns="0"/>
          <a:p>
            <a:pPr algn="r"/>
            <a:r>
              <a:rPr b="0" lang="nb-NO" sz="1400" spc="-1" strike="noStrike">
                <a:latin typeface="Times New Roman"/>
              </a:rPr>
              <a:t>&lt;dato/klokkeslett&gt;</a:t>
            </a:r>
            <a:endParaRPr b="0" lang="nb-NO" sz="1400" spc="-1" strike="noStrike">
              <a:latin typeface="Times New Roman"/>
            </a:endParaRPr>
          </a:p>
        </p:txBody>
      </p:sp>
      <p:sp>
        <p:nvSpPr>
          <p:cNvPr id="88" name="PlaceHolder 5"/>
          <p:cNvSpPr>
            <a:spLocks noGrp="1"/>
          </p:cNvSpPr>
          <p:nvPr>
            <p:ph type="ftr"/>
          </p:nvPr>
        </p:nvSpPr>
        <p:spPr>
          <a:xfrm>
            <a:off x="0" y="10157400"/>
            <a:ext cx="3280680" cy="534240"/>
          </a:xfrm>
          <a:prstGeom prst="rect">
            <a:avLst/>
          </a:prstGeom>
        </p:spPr>
        <p:txBody>
          <a:bodyPr lIns="0" rIns="0" tIns="0" bIns="0" anchor="b"/>
          <a:p>
            <a:r>
              <a:rPr b="0" lang="nb-NO" sz="1400" spc="-1" strike="noStrike">
                <a:latin typeface="Times New Roman"/>
              </a:rPr>
              <a:t>&lt;bunntekst&gt;</a:t>
            </a:r>
            <a:endParaRPr b="0" lang="nb-NO" sz="1400" spc="-1" strike="noStrike">
              <a:latin typeface="Times New Roman"/>
            </a:endParaRPr>
          </a:p>
        </p:txBody>
      </p:sp>
      <p:sp>
        <p:nvSpPr>
          <p:cNvPr id="89" name="PlaceHolder 6"/>
          <p:cNvSpPr>
            <a:spLocks noGrp="1"/>
          </p:cNvSpPr>
          <p:nvPr>
            <p:ph type="sldNum"/>
          </p:nvPr>
        </p:nvSpPr>
        <p:spPr>
          <a:xfrm>
            <a:off x="4278960" y="10157400"/>
            <a:ext cx="3280680" cy="534240"/>
          </a:xfrm>
          <a:prstGeom prst="rect">
            <a:avLst/>
          </a:prstGeom>
        </p:spPr>
        <p:txBody>
          <a:bodyPr lIns="0" rIns="0" tIns="0" bIns="0" anchor="b"/>
          <a:p>
            <a:pPr algn="r"/>
            <a:fld id="{F830D5AD-BA4C-4602-87C0-09C8D6BE4BC2}" type="slidenum">
              <a:rPr b="0" lang="nb-NO" sz="1400" spc="-1" strike="noStrike">
                <a:latin typeface="Times New Roman"/>
              </a:rPr>
              <a:t>&lt;nummer&gt;</a:t>
            </a:fld>
            <a:endParaRPr b="0" lang="nb-NO"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hyperlink" Target="https://en.wikipedia.org/wiki/American_Library_Association" TargetMode="External"/><Relationship Id="rId2" Type="http://schemas.openxmlformats.org/officeDocument/2006/relationships/hyperlink" Target="https://en.wikipedia.org/w/index.php?title=Canadian_Federation_of_Library_Associations&amp;action=edit&amp;redlink=1" TargetMode="External"/><Relationship Id="rId3" Type="http://schemas.openxmlformats.org/officeDocument/2006/relationships/hyperlink" Target="https://en.wikipedia.org/wiki/Chartered_Institute_of_Library_and_Information_Professionals" TargetMode="External"/><Relationship Id="rId4" Type="http://schemas.openxmlformats.org/officeDocument/2006/relationships/slide" Target="../slides/slide6.xml"/><Relationship Id="rId5"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PlaceHolder 1"/>
          <p:cNvSpPr>
            <a:spLocks noGrp="1"/>
          </p:cNvSpPr>
          <p:nvPr>
            <p:ph type="sldImg"/>
          </p:nvPr>
        </p:nvSpPr>
        <p:spPr>
          <a:xfrm>
            <a:off x="1371600" y="1143000"/>
            <a:ext cx="4114440" cy="3085920"/>
          </a:xfrm>
          <a:prstGeom prst="rect">
            <a:avLst/>
          </a:prstGeom>
        </p:spPr>
      </p:sp>
      <p:sp>
        <p:nvSpPr>
          <p:cNvPr id="288"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2000" spc="-1" strike="noStrike">
                <a:latin typeface="Arial"/>
              </a:rPr>
              <a:t>LRM – Library reference model</a:t>
            </a:r>
            <a:endParaRPr b="0" lang="nb-NO" sz="2000" spc="-1" strike="noStrike">
              <a:latin typeface="Arial"/>
            </a:endParaRPr>
          </a:p>
          <a:p>
            <a:pPr marL="171360" indent="-171000">
              <a:lnSpc>
                <a:spcPct val="100000"/>
              </a:lnSpc>
              <a:buClr>
                <a:srgbClr val="000000"/>
              </a:buClr>
              <a:buFont typeface="StarSymbol"/>
              <a:buChar char="-"/>
            </a:pPr>
            <a:r>
              <a:rPr b="0" lang="nb-NO" sz="2000" spc="-1" strike="noStrike">
                <a:latin typeface="Arial"/>
              </a:rPr>
              <a:t>Videreutvikling av FRBR, FRAD og FRSAD med justeringer for områder som har vært problematiske ved FRBR-modellen.</a:t>
            </a:r>
            <a:endParaRPr b="0" lang="nb-NO" sz="2000" spc="-1" strike="noStrike">
              <a:latin typeface="Arial"/>
            </a:endParaRPr>
          </a:p>
          <a:p>
            <a:pPr marL="171360" indent="-171000">
              <a:lnSpc>
                <a:spcPct val="100000"/>
              </a:lnSpc>
              <a:buClr>
                <a:srgbClr val="000000"/>
              </a:buClr>
              <a:buFont typeface="StarSymbol"/>
              <a:buChar char="-"/>
            </a:pPr>
            <a:r>
              <a:rPr b="0" lang="nb-NO" sz="2000" spc="-1" strike="noStrike">
                <a:latin typeface="Arial"/>
              </a:rPr>
              <a:t>Disse smeltet sammen til LRM som én logisk modell også tilpasset lenkede data.</a:t>
            </a:r>
            <a:endParaRPr b="0" lang="nb-NO" sz="2000" spc="-1" strike="noStrike">
              <a:latin typeface="Arial"/>
            </a:endParaRPr>
          </a:p>
          <a:p>
            <a:pPr>
              <a:lnSpc>
                <a:spcPct val="100000"/>
              </a:lnSpc>
            </a:pPr>
            <a:r>
              <a:rPr b="0" lang="nb-NO" sz="2000" spc="-1" strike="noStrike">
                <a:latin typeface="Arial"/>
              </a:rPr>
              <a:t>- Overtar som konseptuell modell for RDA og implementeres i 2018 i RDA-regelverket.</a:t>
            </a:r>
            <a:endParaRPr b="0" lang="nb-NO" sz="2000" spc="-1" strike="noStrike">
              <a:latin typeface="Arial"/>
            </a:endParaRPr>
          </a:p>
          <a:p>
            <a:pPr>
              <a:lnSpc>
                <a:spcPct val="100000"/>
              </a:lnSpc>
            </a:pPr>
            <a:endParaRPr b="0" lang="nb-NO" sz="2000" spc="-1" strike="noStrike">
              <a:latin typeface="Arial"/>
            </a:endParaRPr>
          </a:p>
        </p:txBody>
      </p:sp>
      <p:sp>
        <p:nvSpPr>
          <p:cNvPr id="289" name="TextShape 3"/>
          <p:cNvSpPr txBox="1"/>
          <p:nvPr/>
        </p:nvSpPr>
        <p:spPr>
          <a:xfrm>
            <a:off x="3884760" y="8685360"/>
            <a:ext cx="2971440" cy="458280"/>
          </a:xfrm>
          <a:prstGeom prst="rect">
            <a:avLst/>
          </a:prstGeom>
          <a:noFill/>
          <a:ln>
            <a:noFill/>
          </a:ln>
        </p:spPr>
        <p:txBody>
          <a:bodyPr anchor="b"/>
          <a:p>
            <a:pPr algn="r">
              <a:lnSpc>
                <a:spcPct val="100000"/>
              </a:lnSpc>
            </a:pPr>
            <a:fld id="{3E2E0749-0D1E-41EC-9D0B-8387DF34333A}"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sldImg"/>
          </p:nvPr>
        </p:nvSpPr>
        <p:spPr>
          <a:xfrm>
            <a:off x="1371600" y="1143000"/>
            <a:ext cx="4114440" cy="3085920"/>
          </a:xfrm>
          <a:prstGeom prst="rect">
            <a:avLst/>
          </a:prstGeom>
        </p:spPr>
      </p:sp>
      <p:sp>
        <p:nvSpPr>
          <p:cNvPr id="291"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1200" spc="-1" strike="noStrike">
                <a:solidFill>
                  <a:srgbClr val="000000"/>
                </a:solidFill>
                <a:latin typeface="+mn-lt"/>
                <a:ea typeface="+mn-ea"/>
              </a:rPr>
              <a:t>I LRM beskrives metadata som entiteter og relasjoner, eller ting og releasjoner. </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Man kan også formulere det slik at relasjoner </a:t>
            </a:r>
            <a:r>
              <a:rPr b="1" lang="nb-NO" sz="1200" spc="-1" strike="noStrike">
                <a:solidFill>
                  <a:srgbClr val="000000"/>
                </a:solidFill>
                <a:latin typeface="+mn-lt"/>
                <a:ea typeface="+mn-ea"/>
              </a:rPr>
              <a:t>forbinder</a:t>
            </a:r>
            <a:r>
              <a:rPr b="0" lang="nb-NO" sz="1200" spc="-1" strike="noStrike">
                <a:solidFill>
                  <a:srgbClr val="000000"/>
                </a:solidFill>
                <a:latin typeface="+mn-lt"/>
                <a:ea typeface="+mn-ea"/>
              </a:rPr>
              <a:t> Entiteter med hverandre, mens attributter </a:t>
            </a:r>
            <a:r>
              <a:rPr b="1" lang="nb-NO" sz="1200" spc="-1" strike="noStrike">
                <a:solidFill>
                  <a:srgbClr val="000000"/>
                </a:solidFill>
                <a:latin typeface="+mn-lt"/>
                <a:ea typeface="+mn-ea"/>
              </a:rPr>
              <a:t>beskriver </a:t>
            </a:r>
            <a:r>
              <a:rPr b="0" lang="nb-NO" sz="1200" spc="-1" strike="noStrike">
                <a:solidFill>
                  <a:srgbClr val="000000"/>
                </a:solidFill>
                <a:latin typeface="+mn-lt"/>
                <a:ea typeface="+mn-ea"/>
              </a:rPr>
              <a:t>eller </a:t>
            </a:r>
            <a:r>
              <a:rPr b="1" lang="nb-NO" sz="1200" spc="-1" strike="noStrike">
                <a:solidFill>
                  <a:srgbClr val="000000"/>
                </a:solidFill>
                <a:latin typeface="+mn-lt"/>
                <a:ea typeface="+mn-ea"/>
              </a:rPr>
              <a:t>karakteriserer</a:t>
            </a:r>
            <a:r>
              <a:rPr b="0" lang="nb-NO" sz="1200" spc="-1" strike="noStrike">
                <a:solidFill>
                  <a:srgbClr val="000000"/>
                </a:solidFill>
                <a:latin typeface="+mn-lt"/>
                <a:ea typeface="+mn-ea"/>
              </a:rPr>
              <a:t> Entiteter.</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Det som tidligere var attributter, som hovedtittel på en Manifestasjon, nå blir i LRM relasjon mellom Manifestasjon og Nomen – Manifestasjonens hovedtittel er dens Nomen.</a:t>
            </a:r>
            <a:endParaRPr b="0" lang="nb-NO" sz="1200" spc="-1" strike="noStrike">
              <a:latin typeface="Arial"/>
            </a:endParaRPr>
          </a:p>
          <a:p>
            <a:pPr marL="216000" indent="-216000">
              <a:lnSpc>
                <a:spcPct val="100000"/>
              </a:lnSpc>
            </a:pP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LRM innfører et element som kalles Manifestasjonsopplysning. Og det omfatter alle Ting som vi for tiden gjengir fra Manifestasjoner.</a:t>
            </a:r>
            <a:endParaRPr b="0" lang="nb-NO" sz="1200" spc="-1" strike="noStrike">
              <a:latin typeface="Arial"/>
            </a:endParaRPr>
          </a:p>
          <a:p>
            <a:pPr marL="216000" indent="-216000">
              <a:lnSpc>
                <a:spcPct val="100000"/>
              </a:lnSpc>
            </a:pP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Så Opplysninger om utgivelse er en type Manifestasjonsopplysning, og vi kommer til å fortsette å gjengi den som en streng, det er det den firkantete ruten betyr i diagrammet – det er en bokstavelig streng. Man gjengir det som finnes i kilden.</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Det vi har gjort tidligere i henhold til AACR2 og RDA er å kombinere disse separate dataelementene til én opplysning, og Utgivelsesopplysningen skal angis.</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Når vi nå kan benytte Sted og Tidsrom, blir Opplysninger om utgivelse en Relasjon – ikke et attributt – mellom Manifestasjonen og et Sted og utgiverens navn. De fleste utgivere er Korporasjoner, men det finnes individer som er utgivere, som modelleres som Personer. Og utgivelsesår er en Relasjon mellom Manifestasjonen og et Tidsrom. Sted, Korporasjon og Tidsrom er angitte dataelementer. Så nå gjengir vi ikke hva som står i Manifestasjonen, men i stedet angir hva man kjenner til fra andre kilder, som for eksempel autoritetsposter eller referanseverk. Om man kommer over en gammel navneform på et Sted, så er det fremdeles samme Sted, med et annet Nomen, en annen etikett, og man kan angi den formen korrekt, ettersom alle Ting i LRM har en etikett. Man angir Stedet med en identifikator, som en URI, hvorpå man kan legge til alle ulike navneformer på Stedet til Tingen. Dette burde gjøre det mye enklere for katalogisatorer å angi korrekte data.</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Det er en forskyvning fra Attributter til Relasjoner. Attributter kan ofte angis mekanisk, der verdiene kommer fra en mekanisk prosess, som fotografering, mens det krever en menneskelig hjerne for å angi Relasjoner. Dette innebærer at alle disse Tingene kan autoritetskontrolleres. Man har en autoritet for Stedet, en for Tidsrommet, en for Korporasjonen og en for Personen, for da kan man gruppere Nomen rundt autoriteten og man kan påstå saker om Nomen, hvilke regler som skapte etiketten. Er etiketten den faktiske Etiketten på Manifestasjonen, eller har man fjernet den innledende artikkelen, for eksempel. Så nå kan vi angi alle disse dataene med et godt resultat.</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 </a:t>
            </a:r>
            <a:endParaRPr b="0" lang="nb-NO" sz="1200" spc="-1" strike="noStrike">
              <a:latin typeface="Arial"/>
            </a:endParaRPr>
          </a:p>
          <a:p>
            <a:pPr marL="216000" indent="-216000">
              <a:lnSpc>
                <a:spcPct val="100000"/>
              </a:lnSpc>
            </a:pPr>
            <a:endParaRPr b="0" lang="nb-NO" sz="1200" spc="-1" strike="noStrike">
              <a:latin typeface="Arial"/>
            </a:endParaRPr>
          </a:p>
        </p:txBody>
      </p:sp>
      <p:sp>
        <p:nvSpPr>
          <p:cNvPr id="292" name="TextShape 3"/>
          <p:cNvSpPr txBox="1"/>
          <p:nvPr/>
        </p:nvSpPr>
        <p:spPr>
          <a:xfrm>
            <a:off x="3884760" y="8685360"/>
            <a:ext cx="2971440" cy="458280"/>
          </a:xfrm>
          <a:prstGeom prst="rect">
            <a:avLst/>
          </a:prstGeom>
          <a:noFill/>
          <a:ln>
            <a:noFill/>
          </a:ln>
        </p:spPr>
        <p:txBody>
          <a:bodyPr anchor="b"/>
          <a:p>
            <a:pPr algn="r">
              <a:lnSpc>
                <a:spcPct val="100000"/>
              </a:lnSpc>
            </a:pPr>
            <a:fld id="{25F1CFA5-D033-4F74-9418-E58E968D03BC}"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PlaceHolder 1"/>
          <p:cNvSpPr>
            <a:spLocks noGrp="1"/>
          </p:cNvSpPr>
          <p:nvPr>
            <p:ph type="sldImg"/>
          </p:nvPr>
        </p:nvSpPr>
        <p:spPr>
          <a:xfrm>
            <a:off x="1371600" y="1143000"/>
            <a:ext cx="4114440" cy="3085920"/>
          </a:xfrm>
          <a:prstGeom prst="rect">
            <a:avLst/>
          </a:prstGeom>
        </p:spPr>
      </p:sp>
      <p:sp>
        <p:nvSpPr>
          <p:cNvPr id="294" name="PlaceHolder 2"/>
          <p:cNvSpPr>
            <a:spLocks noGrp="1"/>
          </p:cNvSpPr>
          <p:nvPr>
            <p:ph type="body"/>
          </p:nvPr>
        </p:nvSpPr>
        <p:spPr>
          <a:xfrm>
            <a:off x="685800" y="4400640"/>
            <a:ext cx="5486040" cy="3600000"/>
          </a:xfrm>
          <a:prstGeom prst="rect">
            <a:avLst/>
          </a:prstGeom>
        </p:spPr>
        <p:txBody>
          <a:bodyPr/>
          <a:p>
            <a:endParaRPr b="0" lang="nb-NO" sz="2000" spc="-1" strike="noStrike">
              <a:latin typeface="Arial"/>
            </a:endParaRPr>
          </a:p>
        </p:txBody>
      </p:sp>
      <p:sp>
        <p:nvSpPr>
          <p:cNvPr id="295" name="TextShape 3"/>
          <p:cNvSpPr txBox="1"/>
          <p:nvPr/>
        </p:nvSpPr>
        <p:spPr>
          <a:xfrm>
            <a:off x="3884760" y="8685360"/>
            <a:ext cx="2971440" cy="458280"/>
          </a:xfrm>
          <a:prstGeom prst="rect">
            <a:avLst/>
          </a:prstGeom>
          <a:noFill/>
          <a:ln>
            <a:noFill/>
          </a:ln>
        </p:spPr>
        <p:txBody>
          <a:bodyPr anchor="b"/>
          <a:p>
            <a:pPr algn="r">
              <a:lnSpc>
                <a:spcPct val="100000"/>
              </a:lnSpc>
            </a:pPr>
            <a:fld id="{FC56EA23-4F55-44AE-BF6D-ABF7879447D6}"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sldImg"/>
          </p:nvPr>
        </p:nvSpPr>
        <p:spPr>
          <a:xfrm>
            <a:off x="1371600" y="1143000"/>
            <a:ext cx="4114440" cy="3085920"/>
          </a:xfrm>
          <a:prstGeom prst="rect">
            <a:avLst/>
          </a:prstGeom>
        </p:spPr>
      </p:sp>
      <p:sp>
        <p:nvSpPr>
          <p:cNvPr id="297" name="PlaceHolder 2"/>
          <p:cNvSpPr>
            <a:spLocks noGrp="1"/>
          </p:cNvSpPr>
          <p:nvPr>
            <p:ph type="body"/>
          </p:nvPr>
        </p:nvSpPr>
        <p:spPr>
          <a:xfrm>
            <a:off x="685800" y="4400640"/>
            <a:ext cx="5486040" cy="3600000"/>
          </a:xfrm>
          <a:prstGeom prst="rect">
            <a:avLst/>
          </a:prstGeom>
        </p:spPr>
        <p:txBody>
          <a:bodyPr/>
          <a:p>
            <a:endParaRPr b="0" lang="nb-NO" sz="2000" spc="-1" strike="noStrike">
              <a:latin typeface="Arial"/>
            </a:endParaRPr>
          </a:p>
        </p:txBody>
      </p:sp>
      <p:sp>
        <p:nvSpPr>
          <p:cNvPr id="298" name="TextShape 3"/>
          <p:cNvSpPr txBox="1"/>
          <p:nvPr/>
        </p:nvSpPr>
        <p:spPr>
          <a:xfrm>
            <a:off x="3884760" y="8685360"/>
            <a:ext cx="2971440" cy="458280"/>
          </a:xfrm>
          <a:prstGeom prst="rect">
            <a:avLst/>
          </a:prstGeom>
          <a:noFill/>
          <a:ln>
            <a:noFill/>
          </a:ln>
        </p:spPr>
        <p:txBody>
          <a:bodyPr anchor="b"/>
          <a:p>
            <a:pPr algn="r">
              <a:lnSpc>
                <a:spcPct val="100000"/>
              </a:lnSpc>
            </a:pPr>
            <a:fld id="{02F4BAA8-7EB0-4EC6-956D-3D5B96BC2BF5}"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PlaceHolder 1"/>
          <p:cNvSpPr>
            <a:spLocks noGrp="1"/>
          </p:cNvSpPr>
          <p:nvPr>
            <p:ph type="sldImg"/>
          </p:nvPr>
        </p:nvSpPr>
        <p:spPr>
          <a:xfrm>
            <a:off x="1371600" y="1143000"/>
            <a:ext cx="4114440" cy="3085920"/>
          </a:xfrm>
          <a:prstGeom prst="rect">
            <a:avLst/>
          </a:prstGeom>
        </p:spPr>
      </p:sp>
      <p:sp>
        <p:nvSpPr>
          <p:cNvPr id="300" name="PlaceHolder 2"/>
          <p:cNvSpPr>
            <a:spLocks noGrp="1"/>
          </p:cNvSpPr>
          <p:nvPr>
            <p:ph type="body"/>
          </p:nvPr>
        </p:nvSpPr>
        <p:spPr>
          <a:xfrm>
            <a:off x="685800" y="4400640"/>
            <a:ext cx="5486040" cy="3600000"/>
          </a:xfrm>
          <a:prstGeom prst="rect">
            <a:avLst/>
          </a:prstGeom>
        </p:spPr>
        <p:txBody>
          <a:bodyPr/>
          <a:p>
            <a:pPr>
              <a:lnSpc>
                <a:spcPct val="100000"/>
              </a:lnSpc>
            </a:pPr>
            <a:endParaRPr b="0" lang="nb-NO" sz="2000" spc="-1" strike="noStrike">
              <a:latin typeface="Arial"/>
            </a:endParaRPr>
          </a:p>
          <a:p>
            <a:pPr>
              <a:lnSpc>
                <a:spcPct val="100000"/>
              </a:lnSpc>
            </a:pPr>
            <a:endParaRPr b="0" lang="nb-NO" sz="2000" spc="-1" strike="noStrike">
              <a:latin typeface="Arial"/>
            </a:endParaRPr>
          </a:p>
        </p:txBody>
      </p:sp>
      <p:sp>
        <p:nvSpPr>
          <p:cNvPr id="301" name="TextShape 3"/>
          <p:cNvSpPr txBox="1"/>
          <p:nvPr/>
        </p:nvSpPr>
        <p:spPr>
          <a:xfrm>
            <a:off x="3884760" y="8685360"/>
            <a:ext cx="2971440" cy="458280"/>
          </a:xfrm>
          <a:prstGeom prst="rect">
            <a:avLst/>
          </a:prstGeom>
          <a:noFill/>
          <a:ln>
            <a:noFill/>
          </a:ln>
        </p:spPr>
        <p:txBody>
          <a:bodyPr anchor="b"/>
          <a:p>
            <a:pPr algn="r">
              <a:lnSpc>
                <a:spcPct val="100000"/>
              </a:lnSpc>
            </a:pPr>
            <a:fld id="{33867283-37FD-4082-9997-D186027D8579}"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sldImg"/>
          </p:nvPr>
        </p:nvSpPr>
        <p:spPr>
          <a:xfrm>
            <a:off x="1371600" y="1143000"/>
            <a:ext cx="4114440" cy="3085920"/>
          </a:xfrm>
          <a:prstGeom prst="rect">
            <a:avLst/>
          </a:prstGeom>
        </p:spPr>
      </p:sp>
      <p:sp>
        <p:nvSpPr>
          <p:cNvPr id="303"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2000" spc="-1" strike="noStrike">
                <a:latin typeface="Arial"/>
              </a:rPr>
              <a:t>Det legges opp til en mye større valgfrihet i hva som skal/kan registreres. Nasjonale retningslinjer for hvilke valg som skal følges, implementeres i ToolKit og knyttes til hvert enkelt kapittel. Det gjør at katalogiseringsreglene og katalogiseringpraksis kan samles i samme verktøy. </a:t>
            </a:r>
            <a:endParaRPr b="0" lang="nb-NO" sz="2000" spc="-1" strike="noStrike">
              <a:latin typeface="Arial"/>
            </a:endParaRPr>
          </a:p>
          <a:p>
            <a:pPr marL="216000" indent="-216000">
              <a:lnSpc>
                <a:spcPct val="100000"/>
              </a:lnSpc>
            </a:pPr>
            <a:endParaRPr b="0" lang="nb-NO" sz="2000" spc="-1" strike="noStrike">
              <a:latin typeface="Arial"/>
            </a:endParaRPr>
          </a:p>
          <a:p>
            <a:pPr marL="216000" indent="-216000">
              <a:lnSpc>
                <a:spcPct val="100000"/>
              </a:lnSpc>
            </a:pPr>
            <a:r>
              <a:rPr b="0" lang="nb-NO" sz="2000" spc="-1" strike="noStrike">
                <a:latin typeface="Arial"/>
              </a:rPr>
              <a:t>Blant annet er regelen om registrering av max. tre ansvarshavende borte. Det er en alternativregel i RDA.</a:t>
            </a:r>
            <a:endParaRPr b="0" lang="nb-NO" sz="2000" spc="-1" strike="noStrike">
              <a:latin typeface="Arial"/>
            </a:endParaRPr>
          </a:p>
          <a:p>
            <a:pPr marL="216000" indent="-216000">
              <a:lnSpc>
                <a:spcPct val="100000"/>
              </a:lnSpc>
            </a:pPr>
            <a:endParaRPr b="0" lang="nb-NO" sz="2000" spc="-1" strike="noStrike">
              <a:latin typeface="Arial"/>
            </a:endParaRPr>
          </a:p>
          <a:p>
            <a:pPr marL="216000" indent="-216000">
              <a:lnSpc>
                <a:spcPct val="100000"/>
              </a:lnSpc>
            </a:pPr>
            <a:r>
              <a:rPr b="0" lang="nb-NO" sz="2000" spc="-1" strike="noStrike">
                <a:latin typeface="Arial"/>
              </a:rPr>
              <a:t>I den deskriptive beskrivelsen: registreres det som står uten av korrigering av ev. feil. Legger til alternative søkeelement. Større fokus på hvordan publikasjonen fremstiller seg selv.</a:t>
            </a:r>
            <a:endParaRPr b="0" lang="nb-NO" sz="2000" spc="-1" strike="noStrike">
              <a:latin typeface="Arial"/>
            </a:endParaRPr>
          </a:p>
          <a:p>
            <a:pPr marL="216000" indent="-216000">
              <a:lnSpc>
                <a:spcPct val="100000"/>
              </a:lnSpc>
            </a:pPr>
            <a:endParaRPr b="0" lang="nb-NO" sz="2000" spc="-1" strike="noStrike">
              <a:latin typeface="Arial"/>
            </a:endParaRPr>
          </a:p>
          <a:p>
            <a:pPr marL="216000" indent="-216000">
              <a:lnSpc>
                <a:spcPct val="100000"/>
              </a:lnSpc>
            </a:pPr>
            <a:endParaRPr b="0" lang="nb-NO" sz="2000" spc="-1" strike="noStrike">
              <a:latin typeface="Arial"/>
            </a:endParaRPr>
          </a:p>
        </p:txBody>
      </p:sp>
      <p:sp>
        <p:nvSpPr>
          <p:cNvPr id="304" name="TextShape 3"/>
          <p:cNvSpPr txBox="1"/>
          <p:nvPr/>
        </p:nvSpPr>
        <p:spPr>
          <a:xfrm>
            <a:off x="3884760" y="8685360"/>
            <a:ext cx="2971440" cy="458280"/>
          </a:xfrm>
          <a:prstGeom prst="rect">
            <a:avLst/>
          </a:prstGeom>
          <a:noFill/>
          <a:ln>
            <a:noFill/>
          </a:ln>
        </p:spPr>
        <p:txBody>
          <a:bodyPr anchor="b"/>
          <a:p>
            <a:pPr algn="r">
              <a:lnSpc>
                <a:spcPct val="100000"/>
              </a:lnSpc>
            </a:pPr>
            <a:fld id="{7C725D36-2909-4BFD-B099-32EA2901AE5A}"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PlaceHolder 1"/>
          <p:cNvSpPr>
            <a:spLocks noGrp="1"/>
          </p:cNvSpPr>
          <p:nvPr>
            <p:ph type="sldImg"/>
          </p:nvPr>
        </p:nvSpPr>
        <p:spPr>
          <a:xfrm>
            <a:off x="1371600" y="1143000"/>
            <a:ext cx="4114440" cy="3085920"/>
          </a:xfrm>
          <a:prstGeom prst="rect">
            <a:avLst/>
          </a:prstGeom>
        </p:spPr>
      </p:sp>
      <p:sp>
        <p:nvSpPr>
          <p:cNvPr id="306"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2000" spc="-1" strike="noStrike">
                <a:latin typeface="Arial"/>
              </a:rPr>
              <a:t>Ingen forkortelser</a:t>
            </a:r>
            <a:endParaRPr b="0" lang="nb-NO" sz="2000" spc="-1" strike="noStrike">
              <a:latin typeface="Arial"/>
            </a:endParaRPr>
          </a:p>
          <a:p>
            <a:pPr marL="216000" indent="-216000">
              <a:lnSpc>
                <a:spcPct val="100000"/>
              </a:lnSpc>
            </a:pPr>
            <a:r>
              <a:rPr b="0" lang="nb-NO" sz="2000" spc="-1" strike="noStrike">
                <a:latin typeface="Arial"/>
              </a:rPr>
              <a:t>Cm er ikke forkortelse. Appeniks beskriver hvilke uttrykk , særlig for mål og vekt, som ikke skrives fullt ut.</a:t>
            </a:r>
            <a:endParaRPr b="0" lang="nb-NO" sz="2000" spc="-1" strike="noStrike">
              <a:latin typeface="Arial"/>
            </a:endParaRPr>
          </a:p>
          <a:p>
            <a:pPr marL="216000" indent="-216000">
              <a:lnSpc>
                <a:spcPct val="100000"/>
              </a:lnSpc>
            </a:pPr>
            <a:endParaRPr b="0" lang="nb-NO" sz="2000" spc="-1" strike="noStrike">
              <a:latin typeface="Arial"/>
            </a:endParaRPr>
          </a:p>
        </p:txBody>
      </p:sp>
      <p:sp>
        <p:nvSpPr>
          <p:cNvPr id="307" name="TextShape 3"/>
          <p:cNvSpPr txBox="1"/>
          <p:nvPr/>
        </p:nvSpPr>
        <p:spPr>
          <a:xfrm>
            <a:off x="3884760" y="8685360"/>
            <a:ext cx="2971440" cy="458280"/>
          </a:xfrm>
          <a:prstGeom prst="rect">
            <a:avLst/>
          </a:prstGeom>
          <a:noFill/>
          <a:ln>
            <a:noFill/>
          </a:ln>
        </p:spPr>
        <p:txBody>
          <a:bodyPr anchor="b"/>
          <a:p>
            <a:pPr algn="r">
              <a:lnSpc>
                <a:spcPct val="100000"/>
              </a:lnSpc>
            </a:pPr>
            <a:fld id="{C6E701E1-944D-4451-AFED-C80574B884F4}"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PlaceHolder 1"/>
          <p:cNvSpPr>
            <a:spLocks noGrp="1"/>
          </p:cNvSpPr>
          <p:nvPr>
            <p:ph type="sldImg"/>
          </p:nvPr>
        </p:nvSpPr>
        <p:spPr>
          <a:xfrm>
            <a:off x="1371600" y="1143000"/>
            <a:ext cx="4114440" cy="3085920"/>
          </a:xfrm>
          <a:prstGeom prst="rect">
            <a:avLst/>
          </a:prstGeom>
        </p:spPr>
      </p:sp>
      <p:sp>
        <p:nvSpPr>
          <p:cNvPr id="309"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2000" spc="-1" strike="noStrike">
                <a:latin typeface="Arial"/>
              </a:rPr>
              <a:t>Generell materialbetegnelse er borte: I stedet kommer det nye felt som tydeliggjør forskjellene mellom medium, innhold og bærer. Termene hentes fra en kontrollert liste, RDA Registry. </a:t>
            </a:r>
            <a:endParaRPr b="0" lang="nb-NO" sz="2000" spc="-1" strike="noStrike">
              <a:latin typeface="Arial"/>
            </a:endParaRPr>
          </a:p>
          <a:p>
            <a:pPr marL="216000" indent="-216000">
              <a:lnSpc>
                <a:spcPct val="100000"/>
              </a:lnSpc>
            </a:pPr>
            <a:endParaRPr b="0" lang="nb-NO" sz="2000" spc="-1" strike="noStrike">
              <a:latin typeface="Arial"/>
            </a:endParaRPr>
          </a:p>
          <a:p>
            <a:pPr marL="216000" indent="-216000">
              <a:lnSpc>
                <a:spcPct val="100000"/>
              </a:lnSpc>
            </a:pPr>
            <a:endParaRPr b="0" lang="nb-NO" sz="2000" spc="-1" strike="noStrike">
              <a:latin typeface="Arial"/>
            </a:endParaRPr>
          </a:p>
          <a:p>
            <a:pPr marL="216000" indent="-216000">
              <a:lnSpc>
                <a:spcPct val="100000"/>
              </a:lnSpc>
            </a:pPr>
            <a:endParaRPr b="0" lang="nb-NO" sz="2000" spc="-1" strike="noStrike">
              <a:latin typeface="Arial"/>
            </a:endParaRPr>
          </a:p>
          <a:p>
            <a:pPr marL="216000" indent="-216000">
              <a:lnSpc>
                <a:spcPct val="100000"/>
              </a:lnSpc>
            </a:pPr>
            <a:endParaRPr b="0" lang="nb-NO" sz="2000" spc="-1" strike="noStrike">
              <a:latin typeface="Arial"/>
            </a:endParaRPr>
          </a:p>
        </p:txBody>
      </p:sp>
      <p:sp>
        <p:nvSpPr>
          <p:cNvPr id="310" name="TextShape 3"/>
          <p:cNvSpPr txBox="1"/>
          <p:nvPr/>
        </p:nvSpPr>
        <p:spPr>
          <a:xfrm>
            <a:off x="3884760" y="8685360"/>
            <a:ext cx="2971440" cy="458280"/>
          </a:xfrm>
          <a:prstGeom prst="rect">
            <a:avLst/>
          </a:prstGeom>
          <a:noFill/>
          <a:ln>
            <a:noFill/>
          </a:ln>
        </p:spPr>
        <p:txBody>
          <a:bodyPr anchor="b"/>
          <a:p>
            <a:pPr algn="r">
              <a:lnSpc>
                <a:spcPct val="100000"/>
              </a:lnSpc>
            </a:pPr>
            <a:fld id="{C67CAF5A-FCD8-4F88-B7CE-146DFC42DF68}"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PlaceHolder 1"/>
          <p:cNvSpPr>
            <a:spLocks noGrp="1"/>
          </p:cNvSpPr>
          <p:nvPr>
            <p:ph type="sldImg"/>
          </p:nvPr>
        </p:nvSpPr>
        <p:spPr>
          <a:xfrm>
            <a:off x="1371600" y="1143000"/>
            <a:ext cx="4114440" cy="3085920"/>
          </a:xfrm>
          <a:prstGeom prst="rect">
            <a:avLst/>
          </a:prstGeom>
        </p:spPr>
      </p:sp>
      <p:sp>
        <p:nvSpPr>
          <p:cNvPr id="312"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2000" spc="-1" strike="noStrike">
                <a:latin typeface="Arial"/>
              </a:rPr>
              <a:t>Katalogposten er en reell katalogpost fra det NB. Posten er forkortet, men beskriver en roman i papirformat.</a:t>
            </a:r>
            <a:endParaRPr b="0" lang="nb-NO" sz="2000" spc="-1" strike="noStrike">
              <a:latin typeface="Arial"/>
            </a:endParaRPr>
          </a:p>
          <a:p>
            <a:pPr marL="216000" indent="-216000">
              <a:lnSpc>
                <a:spcPct val="100000"/>
              </a:lnSpc>
            </a:pPr>
            <a:endParaRPr b="0" lang="nb-NO" sz="2000" spc="-1" strike="noStrike">
              <a:latin typeface="Arial"/>
            </a:endParaRPr>
          </a:p>
          <a:p>
            <a:pPr>
              <a:lnSpc>
                <a:spcPct val="100000"/>
              </a:lnSpc>
            </a:pPr>
            <a:r>
              <a:rPr b="0" lang="nb-NO" sz="2000" spc="-1" strike="noStrike">
                <a:latin typeface="Arial"/>
              </a:rPr>
              <a:t>336: $a hentet fra termlista i RDA Registry $b er en kode, hentet fra kodeliste knyttet i RDA Registry.</a:t>
            </a:r>
            <a:endParaRPr b="0" lang="nb-NO" sz="2000" spc="-1" strike="noStrike">
              <a:latin typeface="Arial"/>
            </a:endParaRPr>
          </a:p>
          <a:p>
            <a:pPr>
              <a:lnSpc>
                <a:spcPct val="100000"/>
              </a:lnSpc>
            </a:pPr>
            <a:r>
              <a:rPr b="0" lang="nb-NO" sz="2000" spc="-1" strike="noStrike">
                <a:latin typeface="Arial"/>
              </a:rPr>
              <a:t>Rdaco har en termtvilling rdacontent der vi kan angi kode i stedet for term.</a:t>
            </a:r>
            <a:endParaRPr b="0" lang="nb-NO" sz="2000" spc="-1" strike="noStrike">
              <a:latin typeface="Arial"/>
            </a:endParaRPr>
          </a:p>
          <a:p>
            <a:pPr>
              <a:lnSpc>
                <a:spcPct val="100000"/>
              </a:lnSpc>
            </a:pPr>
            <a:endParaRPr b="0" lang="nb-NO" sz="2000" spc="-1" strike="noStrike">
              <a:latin typeface="Arial"/>
            </a:endParaRPr>
          </a:p>
        </p:txBody>
      </p:sp>
      <p:sp>
        <p:nvSpPr>
          <p:cNvPr id="313" name="TextShape 3"/>
          <p:cNvSpPr txBox="1"/>
          <p:nvPr/>
        </p:nvSpPr>
        <p:spPr>
          <a:xfrm>
            <a:off x="3884760" y="8685360"/>
            <a:ext cx="2971440" cy="458280"/>
          </a:xfrm>
          <a:prstGeom prst="rect">
            <a:avLst/>
          </a:prstGeom>
          <a:noFill/>
          <a:ln>
            <a:noFill/>
          </a:ln>
        </p:spPr>
        <p:txBody>
          <a:bodyPr anchor="b"/>
          <a:p>
            <a:pPr algn="r">
              <a:lnSpc>
                <a:spcPct val="100000"/>
              </a:lnSpc>
            </a:pPr>
            <a:fld id="{75E73ABC-8261-4B9B-879B-62E255BB91FE}"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sldImg"/>
          </p:nvPr>
        </p:nvSpPr>
        <p:spPr>
          <a:xfrm>
            <a:off x="1371600" y="1143000"/>
            <a:ext cx="4114440" cy="3085920"/>
          </a:xfrm>
          <a:prstGeom prst="rect">
            <a:avLst/>
          </a:prstGeom>
        </p:spPr>
      </p:sp>
      <p:sp>
        <p:nvSpPr>
          <p:cNvPr id="315" name="PlaceHolder 2"/>
          <p:cNvSpPr>
            <a:spLocks noGrp="1"/>
          </p:cNvSpPr>
          <p:nvPr>
            <p:ph type="body"/>
          </p:nvPr>
        </p:nvSpPr>
        <p:spPr>
          <a:xfrm>
            <a:off x="685800" y="4400640"/>
            <a:ext cx="5486040" cy="3600000"/>
          </a:xfrm>
          <a:prstGeom prst="rect">
            <a:avLst/>
          </a:prstGeom>
        </p:spPr>
        <p:txBody>
          <a:bodyPr/>
          <a:p>
            <a:pPr>
              <a:lnSpc>
                <a:spcPct val="100000"/>
              </a:lnSpc>
            </a:pPr>
            <a:r>
              <a:rPr b="0" lang="nb-NO" sz="2000" spc="-1" strike="noStrike">
                <a:latin typeface="Arial"/>
              </a:rPr>
              <a:t>RDA 1.2 Framstilling: Dataene skal gjenspeile manifestasjonens framstilling av seg selv (også kjent som «take what you see»)</a:t>
            </a:r>
            <a:endParaRPr b="0" lang="nb-NO" sz="2000" spc="-1" strike="noStrike">
              <a:latin typeface="Arial"/>
            </a:endParaRPr>
          </a:p>
        </p:txBody>
      </p:sp>
      <p:sp>
        <p:nvSpPr>
          <p:cNvPr id="316" name="TextShape 3"/>
          <p:cNvSpPr txBox="1"/>
          <p:nvPr/>
        </p:nvSpPr>
        <p:spPr>
          <a:xfrm>
            <a:off x="3884760" y="8685360"/>
            <a:ext cx="2971440" cy="458280"/>
          </a:xfrm>
          <a:prstGeom prst="rect">
            <a:avLst/>
          </a:prstGeom>
          <a:noFill/>
          <a:ln>
            <a:noFill/>
          </a:ln>
        </p:spPr>
        <p:txBody>
          <a:bodyPr anchor="b"/>
          <a:p>
            <a:pPr algn="r">
              <a:lnSpc>
                <a:spcPct val="100000"/>
              </a:lnSpc>
            </a:pPr>
            <a:fld id="{BD593D6C-849C-47B2-8F57-17D28BFAD235}"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PlaceHolder 1"/>
          <p:cNvSpPr>
            <a:spLocks noGrp="1"/>
          </p:cNvSpPr>
          <p:nvPr>
            <p:ph type="sldImg"/>
          </p:nvPr>
        </p:nvSpPr>
        <p:spPr>
          <a:xfrm>
            <a:off x="1371600" y="1143000"/>
            <a:ext cx="4114440" cy="3085920"/>
          </a:xfrm>
          <a:prstGeom prst="rect">
            <a:avLst/>
          </a:prstGeom>
        </p:spPr>
      </p:sp>
      <p:sp>
        <p:nvSpPr>
          <p:cNvPr id="264" name="PlaceHolder 2"/>
          <p:cNvSpPr>
            <a:spLocks noGrp="1"/>
          </p:cNvSpPr>
          <p:nvPr>
            <p:ph type="body"/>
          </p:nvPr>
        </p:nvSpPr>
        <p:spPr>
          <a:xfrm>
            <a:off x="685800" y="4400640"/>
            <a:ext cx="5486040" cy="3600000"/>
          </a:xfrm>
          <a:prstGeom prst="rect">
            <a:avLst/>
          </a:prstGeom>
        </p:spPr>
        <p:txBody>
          <a:bodyPr/>
          <a:p>
            <a:endParaRPr b="0" lang="nb-NO" sz="2000" spc="-1" strike="noStrike">
              <a:latin typeface="Arial"/>
            </a:endParaRPr>
          </a:p>
        </p:txBody>
      </p:sp>
      <p:sp>
        <p:nvSpPr>
          <p:cNvPr id="265" name="TextShape 3"/>
          <p:cNvSpPr txBox="1"/>
          <p:nvPr/>
        </p:nvSpPr>
        <p:spPr>
          <a:xfrm>
            <a:off x="3884760" y="8685360"/>
            <a:ext cx="2971440" cy="458280"/>
          </a:xfrm>
          <a:prstGeom prst="rect">
            <a:avLst/>
          </a:prstGeom>
          <a:noFill/>
          <a:ln>
            <a:noFill/>
          </a:ln>
        </p:spPr>
        <p:txBody>
          <a:bodyPr anchor="b"/>
          <a:p>
            <a:pPr algn="r">
              <a:lnSpc>
                <a:spcPct val="100000"/>
              </a:lnSpc>
            </a:pPr>
            <a:fld id="{ABD7E8DF-3427-45F1-9244-8DBF5BEE1D54}"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7" name="PlaceHolder 1"/>
          <p:cNvSpPr>
            <a:spLocks noGrp="1"/>
          </p:cNvSpPr>
          <p:nvPr>
            <p:ph type="sldImg"/>
          </p:nvPr>
        </p:nvSpPr>
        <p:spPr>
          <a:xfrm>
            <a:off x="1371600" y="1143000"/>
            <a:ext cx="4114440" cy="3085920"/>
          </a:xfrm>
          <a:prstGeom prst="rect">
            <a:avLst/>
          </a:prstGeom>
        </p:spPr>
      </p:sp>
      <p:sp>
        <p:nvSpPr>
          <p:cNvPr id="318"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1200" spc="-1" strike="noStrike">
                <a:solidFill>
                  <a:srgbClr val="000000"/>
                </a:solidFill>
                <a:latin typeface="+mn-lt"/>
                <a:ea typeface="+mn-ea"/>
              </a:rPr>
              <a:t>Recording method/Registreringsmetode: Også kjent som the 4-fold. Path . Man kan velge mer enn en metode når man beskriver. </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Ustrukturert beskrivelse </a:t>
            </a:r>
            <a:r>
              <a:rPr b="0" lang="nb-NO" sz="1200" spc="-1" strike="noStrike">
                <a:solidFill>
                  <a:srgbClr val="000000"/>
                </a:solidFill>
                <a:latin typeface="Wingdings"/>
                <a:ea typeface="+mn-ea"/>
              </a:rPr>
              <a:t></a:t>
            </a:r>
            <a:r>
              <a:rPr b="0" lang="nb-NO" sz="1200" spc="-1" strike="noStrike">
                <a:solidFill>
                  <a:srgbClr val="000000"/>
                </a:solidFill>
                <a:latin typeface="+mn-lt"/>
                <a:ea typeface="+mn-ea"/>
              </a:rPr>
              <a:t> typisk 500-note i marc</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Strukturert beskrivelse </a:t>
            </a:r>
            <a:r>
              <a:rPr b="0" lang="nb-NO" sz="1200" spc="-1" strike="noStrike">
                <a:solidFill>
                  <a:srgbClr val="000000"/>
                </a:solidFill>
                <a:latin typeface="Wingdings"/>
                <a:ea typeface="+mn-ea"/>
              </a:rPr>
              <a:t></a:t>
            </a:r>
            <a:r>
              <a:rPr b="0" lang="nb-NO" sz="1200" spc="-1" strike="noStrike">
                <a:solidFill>
                  <a:srgbClr val="000000"/>
                </a:solidFill>
                <a:latin typeface="+mn-lt"/>
                <a:ea typeface="+mn-ea"/>
              </a:rPr>
              <a:t> typisk en struturert navneform registrert som f.eks. hovedordningsord i 100 </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Identifikator </a:t>
            </a:r>
            <a:r>
              <a:rPr b="0" lang="nb-NO" sz="1200" spc="-1" strike="noStrike">
                <a:solidFill>
                  <a:srgbClr val="000000"/>
                </a:solidFill>
                <a:latin typeface="Wingdings"/>
                <a:ea typeface="+mn-ea"/>
              </a:rPr>
              <a:t></a:t>
            </a:r>
            <a:r>
              <a:rPr b="0" lang="nb-NO" sz="1200" spc="-1" strike="noStrike">
                <a:solidFill>
                  <a:srgbClr val="000000"/>
                </a:solidFill>
                <a:latin typeface="+mn-lt"/>
                <a:ea typeface="+mn-ea"/>
              </a:rPr>
              <a:t> typisk en ID fra f.eks. en autoritetspost som vi registrerer i 100 $0</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IRI </a:t>
            </a:r>
            <a:r>
              <a:rPr b="0" lang="nb-NO" sz="1200" spc="-1" strike="noStrike">
                <a:solidFill>
                  <a:srgbClr val="000000"/>
                </a:solidFill>
                <a:latin typeface="Wingdings"/>
                <a:ea typeface="+mn-ea"/>
              </a:rPr>
              <a:t></a:t>
            </a:r>
            <a:r>
              <a:rPr b="0" lang="nb-NO" sz="1200" spc="-1" strike="noStrike">
                <a:solidFill>
                  <a:srgbClr val="000000"/>
                </a:solidFill>
                <a:latin typeface="+mn-lt"/>
                <a:ea typeface="+mn-ea"/>
              </a:rPr>
              <a:t> typisk en URI som refererer til semantisk presentasjon som vi nå kan registrere i 100 $1. [IRI (</a:t>
            </a:r>
            <a:r>
              <a:rPr b="1" lang="nb-NO" sz="1200" spc="-1" strike="noStrike">
                <a:solidFill>
                  <a:srgbClr val="000000"/>
                </a:solidFill>
                <a:latin typeface="+mn-lt"/>
                <a:ea typeface="+mn-ea"/>
              </a:rPr>
              <a:t>International Resource Identifier</a:t>
            </a:r>
            <a:r>
              <a:rPr b="0" lang="nb-NO" sz="1200" spc="-1" strike="noStrike">
                <a:solidFill>
                  <a:srgbClr val="000000"/>
                </a:solidFill>
                <a:latin typeface="+mn-lt"/>
                <a:ea typeface="+mn-ea"/>
              </a:rPr>
              <a:t>) is a generalization of the URI. While URI supports only ASCI encoding, IRI fully supports international characters. In practice, UTF-8 is the most popular encoding used for IRI. ]</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Dess lenger ned i denne rekken av registreringsrekken man kommer, dess bedre. Men marc-formatet er her en hemsko. Det er kun få marcfelt som har delfelt for registrering av identifiaktorer eller IRIer </a:t>
            </a:r>
            <a:endParaRPr b="0" lang="nb-NO" sz="1200" spc="-1" strike="noStrike">
              <a:latin typeface="Arial"/>
            </a:endParaRPr>
          </a:p>
          <a:p>
            <a:pPr marL="216000" indent="-216000">
              <a:lnSpc>
                <a:spcPct val="100000"/>
              </a:lnSpc>
            </a:pPr>
            <a:r>
              <a:rPr b="0" lang="nb-NO" sz="1200" spc="-1" strike="noStrike">
                <a:solidFill>
                  <a:srgbClr val="000000"/>
                </a:solidFill>
                <a:latin typeface="+mn-lt"/>
                <a:ea typeface="+mn-ea"/>
              </a:rPr>
              <a:t> </a:t>
            </a:r>
            <a:endParaRPr b="0" lang="nb-NO" sz="1200" spc="-1" strike="noStrike">
              <a:latin typeface="Arial"/>
            </a:endParaRPr>
          </a:p>
          <a:p>
            <a:pPr marL="216000" indent="-216000">
              <a:lnSpc>
                <a:spcPct val="100000"/>
              </a:lnSpc>
            </a:pPr>
            <a:endParaRPr b="0" lang="nb-NO" sz="1200" spc="-1" strike="noStrike">
              <a:latin typeface="Arial"/>
            </a:endParaRPr>
          </a:p>
        </p:txBody>
      </p:sp>
      <p:sp>
        <p:nvSpPr>
          <p:cNvPr id="319" name="TextShape 3"/>
          <p:cNvSpPr txBox="1"/>
          <p:nvPr/>
        </p:nvSpPr>
        <p:spPr>
          <a:xfrm>
            <a:off x="3884760" y="8685360"/>
            <a:ext cx="2971440" cy="458280"/>
          </a:xfrm>
          <a:prstGeom prst="rect">
            <a:avLst/>
          </a:prstGeom>
          <a:noFill/>
          <a:ln>
            <a:noFill/>
          </a:ln>
        </p:spPr>
        <p:txBody>
          <a:bodyPr anchor="b"/>
          <a:p>
            <a:pPr algn="r">
              <a:lnSpc>
                <a:spcPct val="100000"/>
              </a:lnSpc>
            </a:pPr>
            <a:fld id="{E302116E-C906-4FFB-BC70-58F86BFB21DA}"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PlaceHolder 1"/>
          <p:cNvSpPr>
            <a:spLocks noGrp="1"/>
          </p:cNvSpPr>
          <p:nvPr>
            <p:ph type="sldImg"/>
          </p:nvPr>
        </p:nvSpPr>
        <p:spPr>
          <a:xfrm>
            <a:off x="1371600" y="1143000"/>
            <a:ext cx="4114440" cy="3085920"/>
          </a:xfrm>
          <a:prstGeom prst="rect">
            <a:avLst/>
          </a:prstGeom>
        </p:spPr>
      </p:sp>
      <p:sp>
        <p:nvSpPr>
          <p:cNvPr id="321" name="PlaceHolder 2"/>
          <p:cNvSpPr>
            <a:spLocks noGrp="1"/>
          </p:cNvSpPr>
          <p:nvPr>
            <p:ph type="body"/>
          </p:nvPr>
        </p:nvSpPr>
        <p:spPr>
          <a:xfrm>
            <a:off x="685800" y="4400640"/>
            <a:ext cx="5486040" cy="3600000"/>
          </a:xfrm>
          <a:prstGeom prst="rect">
            <a:avLst/>
          </a:prstGeom>
        </p:spPr>
        <p:txBody>
          <a:bodyPr/>
          <a:p>
            <a:pPr marL="216000" indent="-216000">
              <a:lnSpc>
                <a:spcPct val="100000"/>
              </a:lnSpc>
            </a:pPr>
            <a:endParaRPr b="0" lang="nb-NO" sz="2000" spc="-1" strike="noStrike">
              <a:latin typeface="Arial"/>
            </a:endParaRPr>
          </a:p>
          <a:p>
            <a:pPr marL="216000" indent="-216000">
              <a:lnSpc>
                <a:spcPct val="100000"/>
              </a:lnSpc>
            </a:pPr>
            <a:r>
              <a:rPr b="0" lang="nb-NO" sz="2000" spc="-1" strike="noStrike">
                <a:latin typeface="Arial"/>
              </a:rPr>
              <a:t>Noen gamle AACRII-regler, noen nye. </a:t>
            </a:r>
            <a:endParaRPr b="0" lang="nb-NO" sz="2000" spc="-1" strike="noStrike">
              <a:latin typeface="Arial"/>
            </a:endParaRPr>
          </a:p>
          <a:p>
            <a:pPr marL="216000" indent="-216000">
              <a:lnSpc>
                <a:spcPct val="100000"/>
              </a:lnSpc>
            </a:pPr>
            <a:r>
              <a:rPr b="0" lang="nb-NO" sz="2000" spc="-1" strike="noStrike">
                <a:latin typeface="Arial"/>
              </a:rPr>
              <a:t>Nasjonale retningslinjer: Regel om tre? Der dagens nasjonale praksis forekommer i RDA som alternative regler hvis de skal videreføres.</a:t>
            </a:r>
            <a:endParaRPr b="0" lang="nb-NO" sz="2000" spc="-1" strike="noStrike">
              <a:latin typeface="Arial"/>
            </a:endParaRPr>
          </a:p>
        </p:txBody>
      </p:sp>
      <p:sp>
        <p:nvSpPr>
          <p:cNvPr id="322" name="TextShape 3"/>
          <p:cNvSpPr txBox="1"/>
          <p:nvPr/>
        </p:nvSpPr>
        <p:spPr>
          <a:xfrm>
            <a:off x="3884760" y="8685360"/>
            <a:ext cx="2971440" cy="458280"/>
          </a:xfrm>
          <a:prstGeom prst="rect">
            <a:avLst/>
          </a:prstGeom>
          <a:noFill/>
          <a:ln>
            <a:noFill/>
          </a:ln>
        </p:spPr>
        <p:txBody>
          <a:bodyPr anchor="b"/>
          <a:p>
            <a:pPr algn="r">
              <a:lnSpc>
                <a:spcPct val="100000"/>
              </a:lnSpc>
            </a:pPr>
            <a:fld id="{43EC7B87-1793-4011-B73C-B9920A8CFAEE}"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PlaceHolder 1"/>
          <p:cNvSpPr>
            <a:spLocks noGrp="1"/>
          </p:cNvSpPr>
          <p:nvPr>
            <p:ph type="sldImg"/>
          </p:nvPr>
        </p:nvSpPr>
        <p:spPr>
          <a:xfrm>
            <a:off x="1371600" y="1143000"/>
            <a:ext cx="4114440" cy="3085920"/>
          </a:xfrm>
          <a:prstGeom prst="rect">
            <a:avLst/>
          </a:prstGeom>
        </p:spPr>
      </p:sp>
      <p:sp>
        <p:nvSpPr>
          <p:cNvPr id="324"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2000" spc="-1" strike="noStrike">
                <a:latin typeface="Arial"/>
              </a:rPr>
              <a:t>Fra siste DNK-møte: Transkribering og store og små bokstaver.</a:t>
            </a:r>
            <a:endParaRPr b="0" lang="nb-NO" sz="2000" spc="-1" strike="noStrike">
              <a:latin typeface="Arial"/>
            </a:endParaRPr>
          </a:p>
          <a:p>
            <a:pPr marL="216000" indent="-216000">
              <a:lnSpc>
                <a:spcPct val="100000"/>
              </a:lnSpc>
            </a:pPr>
            <a:endParaRPr b="0" lang="nb-NO" sz="2000" spc="-1" strike="noStrike">
              <a:latin typeface="Arial"/>
            </a:endParaRPr>
          </a:p>
          <a:p>
            <a:pPr marL="216000" indent="-216000">
              <a:lnSpc>
                <a:spcPct val="100000"/>
              </a:lnSpc>
            </a:pPr>
            <a:r>
              <a:rPr b="0" lang="nb-NO" sz="2000" spc="-1" strike="noStrike">
                <a:latin typeface="Arial"/>
              </a:rPr>
              <a:t>For deler av regelverket beskrives instruksjoner og retningslinjer som bryter med bl.a. norske rettskrivingsregler og navngiving. I slike tilfeller vil det være behov for å utarbeide nasjonale retningslinjer. Foreløpige områder som vi trenger slike retningslinjer for er: Transkribering: For transkribering finnes flere standarder å velge mellom, men vi ønsker å ha lik nasjonal praksis, fortrinnsvis ISO-standarder. Komitéen ønsker å få en oversikt over dagens praksis, i første omgang gjennom kartlegging av transkriberingspraksis i Biblioteksentralen, Bokbasen og BIBSYS før vi kommer med endelige anbefalinger. Bruk av store og små bokstaver: Appendiks A i RDA er svært kortfattet når det gjelder de skandinaviske språk og dekker ikke behovet for norsk. Ett forslag er å følge den alternative regelen i A.1 og lage nasjonale retningslinjer basert på en oppdatert versjon av Katalogiseringsregler A.46K-A.46U der de ikke bryter med reglene i RDA A.2-A.9. Komitéen ser nærmere på dette</a:t>
            </a:r>
            <a:endParaRPr b="0" lang="nb-NO" sz="2000" spc="-1" strike="noStrike">
              <a:latin typeface="Arial"/>
            </a:endParaRPr>
          </a:p>
        </p:txBody>
      </p:sp>
      <p:sp>
        <p:nvSpPr>
          <p:cNvPr id="325" name="TextShape 3"/>
          <p:cNvSpPr txBox="1"/>
          <p:nvPr/>
        </p:nvSpPr>
        <p:spPr>
          <a:xfrm>
            <a:off x="3884760" y="8685360"/>
            <a:ext cx="2971440" cy="458280"/>
          </a:xfrm>
          <a:prstGeom prst="rect">
            <a:avLst/>
          </a:prstGeom>
          <a:noFill/>
          <a:ln>
            <a:noFill/>
          </a:ln>
        </p:spPr>
        <p:txBody>
          <a:bodyPr anchor="b"/>
          <a:p>
            <a:pPr algn="r">
              <a:lnSpc>
                <a:spcPct val="100000"/>
              </a:lnSpc>
            </a:pPr>
            <a:fld id="{DA0022AA-A769-4173-B432-F6E6141A7435}"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6" name="PlaceHolder 1"/>
          <p:cNvSpPr>
            <a:spLocks noGrp="1"/>
          </p:cNvSpPr>
          <p:nvPr>
            <p:ph type="sldImg"/>
          </p:nvPr>
        </p:nvSpPr>
        <p:spPr>
          <a:xfrm>
            <a:off x="1371600" y="1143000"/>
            <a:ext cx="4114440" cy="3085920"/>
          </a:xfrm>
          <a:prstGeom prst="rect">
            <a:avLst/>
          </a:prstGeom>
        </p:spPr>
      </p:sp>
      <p:sp>
        <p:nvSpPr>
          <p:cNvPr id="327" name="PlaceHolder 2"/>
          <p:cNvSpPr>
            <a:spLocks noGrp="1"/>
          </p:cNvSpPr>
          <p:nvPr>
            <p:ph type="body"/>
          </p:nvPr>
        </p:nvSpPr>
        <p:spPr>
          <a:xfrm>
            <a:off x="685800" y="4400640"/>
            <a:ext cx="5486040" cy="3600000"/>
          </a:xfrm>
          <a:prstGeom prst="rect">
            <a:avLst/>
          </a:prstGeom>
        </p:spPr>
        <p:txBody>
          <a:bodyPr/>
          <a:p>
            <a:endParaRPr b="0" lang="nb-NO" sz="2000" spc="-1" strike="noStrike">
              <a:latin typeface="Arial"/>
            </a:endParaRPr>
          </a:p>
        </p:txBody>
      </p:sp>
      <p:sp>
        <p:nvSpPr>
          <p:cNvPr id="328" name="TextShape 3"/>
          <p:cNvSpPr txBox="1"/>
          <p:nvPr/>
        </p:nvSpPr>
        <p:spPr>
          <a:xfrm>
            <a:off x="3884760" y="8685360"/>
            <a:ext cx="2971440" cy="458280"/>
          </a:xfrm>
          <a:prstGeom prst="rect">
            <a:avLst/>
          </a:prstGeom>
          <a:noFill/>
          <a:ln>
            <a:noFill/>
          </a:ln>
        </p:spPr>
        <p:txBody>
          <a:bodyPr anchor="b"/>
          <a:p>
            <a:pPr algn="r">
              <a:lnSpc>
                <a:spcPct val="100000"/>
              </a:lnSpc>
            </a:pPr>
            <a:fld id="{B01EAC70-0908-4542-B09F-3331060307C2}"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9" name="PlaceHolder 1"/>
          <p:cNvSpPr>
            <a:spLocks noGrp="1"/>
          </p:cNvSpPr>
          <p:nvPr>
            <p:ph type="sldImg"/>
          </p:nvPr>
        </p:nvSpPr>
        <p:spPr>
          <a:xfrm>
            <a:off x="1371600" y="1143000"/>
            <a:ext cx="4114440" cy="3085920"/>
          </a:xfrm>
          <a:prstGeom prst="rect">
            <a:avLst/>
          </a:prstGeom>
        </p:spPr>
      </p:sp>
      <p:sp>
        <p:nvSpPr>
          <p:cNvPr id="330" name="PlaceHolder 2"/>
          <p:cNvSpPr>
            <a:spLocks noGrp="1"/>
          </p:cNvSpPr>
          <p:nvPr>
            <p:ph type="body"/>
          </p:nvPr>
        </p:nvSpPr>
        <p:spPr>
          <a:xfrm>
            <a:off x="685800" y="4400640"/>
            <a:ext cx="5486040" cy="3600000"/>
          </a:xfrm>
          <a:prstGeom prst="rect">
            <a:avLst/>
          </a:prstGeom>
        </p:spPr>
        <p:txBody>
          <a:bodyPr/>
          <a:p>
            <a:endParaRPr b="0" lang="nb-NO" sz="2000" spc="-1" strike="noStrike">
              <a:latin typeface="Arial"/>
            </a:endParaRPr>
          </a:p>
        </p:txBody>
      </p:sp>
      <p:sp>
        <p:nvSpPr>
          <p:cNvPr id="331" name="TextShape 3"/>
          <p:cNvSpPr txBox="1"/>
          <p:nvPr/>
        </p:nvSpPr>
        <p:spPr>
          <a:xfrm>
            <a:off x="3884760" y="8685360"/>
            <a:ext cx="2971440" cy="458280"/>
          </a:xfrm>
          <a:prstGeom prst="rect">
            <a:avLst/>
          </a:prstGeom>
          <a:noFill/>
          <a:ln>
            <a:noFill/>
          </a:ln>
        </p:spPr>
        <p:txBody>
          <a:bodyPr anchor="b"/>
          <a:p>
            <a:pPr algn="r">
              <a:lnSpc>
                <a:spcPct val="100000"/>
              </a:lnSpc>
            </a:pPr>
            <a:fld id="{63C77293-6F35-496B-A7A6-42B47E102911}"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PlaceHolder 1"/>
          <p:cNvSpPr>
            <a:spLocks noGrp="1"/>
          </p:cNvSpPr>
          <p:nvPr>
            <p:ph type="sldImg"/>
          </p:nvPr>
        </p:nvSpPr>
        <p:spPr>
          <a:xfrm>
            <a:off x="1371600" y="1143000"/>
            <a:ext cx="4114440" cy="3085920"/>
          </a:xfrm>
          <a:prstGeom prst="rect">
            <a:avLst/>
          </a:prstGeom>
        </p:spPr>
      </p:sp>
      <p:sp>
        <p:nvSpPr>
          <p:cNvPr id="333" name="PlaceHolder 2"/>
          <p:cNvSpPr>
            <a:spLocks noGrp="1"/>
          </p:cNvSpPr>
          <p:nvPr>
            <p:ph type="body"/>
          </p:nvPr>
        </p:nvSpPr>
        <p:spPr>
          <a:xfrm>
            <a:off x="685800" y="4400640"/>
            <a:ext cx="5486040" cy="3600000"/>
          </a:xfrm>
          <a:prstGeom prst="rect">
            <a:avLst/>
          </a:prstGeom>
        </p:spPr>
        <p:txBody>
          <a:bodyPr/>
          <a:p>
            <a:endParaRPr b="0" lang="nb-NO" sz="2000" spc="-1" strike="noStrike">
              <a:latin typeface="Arial"/>
            </a:endParaRPr>
          </a:p>
        </p:txBody>
      </p:sp>
      <p:sp>
        <p:nvSpPr>
          <p:cNvPr id="334" name="TextShape 3"/>
          <p:cNvSpPr txBox="1"/>
          <p:nvPr/>
        </p:nvSpPr>
        <p:spPr>
          <a:xfrm>
            <a:off x="3884760" y="8685360"/>
            <a:ext cx="2971440" cy="458280"/>
          </a:xfrm>
          <a:prstGeom prst="rect">
            <a:avLst/>
          </a:prstGeom>
          <a:noFill/>
          <a:ln>
            <a:noFill/>
          </a:ln>
        </p:spPr>
        <p:txBody>
          <a:bodyPr anchor="b"/>
          <a:p>
            <a:pPr algn="r">
              <a:lnSpc>
                <a:spcPct val="100000"/>
              </a:lnSpc>
            </a:pPr>
            <a:fld id="{BF22695C-7262-4B9B-9CE7-07B5FBF761B2}"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sldImg"/>
          </p:nvPr>
        </p:nvSpPr>
        <p:spPr>
          <a:xfrm>
            <a:off x="1371600" y="1143000"/>
            <a:ext cx="4114440" cy="3085920"/>
          </a:xfrm>
          <a:prstGeom prst="rect">
            <a:avLst/>
          </a:prstGeom>
        </p:spPr>
      </p:sp>
      <p:sp>
        <p:nvSpPr>
          <p:cNvPr id="336"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1200" spc="-1" strike="noStrike">
                <a:solidFill>
                  <a:srgbClr val="000000"/>
                </a:solidFill>
                <a:latin typeface="Arial"/>
              </a:rPr>
              <a:t>13. februar 2018 ble norsk versjon av RDA Toolkit lansert.</a:t>
            </a:r>
            <a:endParaRPr b="0" lang="nb-NO" sz="1200" spc="-1" strike="noStrike">
              <a:latin typeface="Arial"/>
            </a:endParaRPr>
          </a:p>
        </p:txBody>
      </p:sp>
      <p:sp>
        <p:nvSpPr>
          <p:cNvPr id="337" name="TextShape 3"/>
          <p:cNvSpPr txBox="1"/>
          <p:nvPr/>
        </p:nvSpPr>
        <p:spPr>
          <a:xfrm>
            <a:off x="3884760" y="8685360"/>
            <a:ext cx="2971440" cy="458280"/>
          </a:xfrm>
          <a:prstGeom prst="rect">
            <a:avLst/>
          </a:prstGeom>
          <a:noFill/>
          <a:ln>
            <a:noFill/>
          </a:ln>
        </p:spPr>
        <p:txBody>
          <a:bodyPr anchor="b"/>
          <a:p>
            <a:pPr algn="r">
              <a:lnSpc>
                <a:spcPct val="100000"/>
              </a:lnSpc>
            </a:pPr>
            <a:fld id="{13A522B5-04D6-4266-9E0A-B530E81FE024}"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sldImg"/>
          </p:nvPr>
        </p:nvSpPr>
        <p:spPr>
          <a:xfrm>
            <a:off x="1371600" y="1143000"/>
            <a:ext cx="4114440" cy="3085920"/>
          </a:xfrm>
          <a:prstGeom prst="rect">
            <a:avLst/>
          </a:prstGeom>
        </p:spPr>
      </p:sp>
      <p:sp>
        <p:nvSpPr>
          <p:cNvPr id="339" name="PlaceHolder 2"/>
          <p:cNvSpPr>
            <a:spLocks noGrp="1"/>
          </p:cNvSpPr>
          <p:nvPr>
            <p:ph type="body"/>
          </p:nvPr>
        </p:nvSpPr>
        <p:spPr>
          <a:xfrm>
            <a:off x="685800" y="4400640"/>
            <a:ext cx="5486040" cy="3600000"/>
          </a:xfrm>
          <a:prstGeom prst="rect">
            <a:avLst/>
          </a:prstGeom>
        </p:spPr>
        <p:txBody>
          <a:bodyPr/>
          <a:p>
            <a:endParaRPr b="0" lang="nb-NO" sz="2000" spc="-1" strike="noStrike">
              <a:latin typeface="Arial"/>
            </a:endParaRPr>
          </a:p>
        </p:txBody>
      </p:sp>
      <p:sp>
        <p:nvSpPr>
          <p:cNvPr id="340" name="TextShape 3"/>
          <p:cNvSpPr txBox="1"/>
          <p:nvPr/>
        </p:nvSpPr>
        <p:spPr>
          <a:xfrm>
            <a:off x="3884760" y="8685360"/>
            <a:ext cx="2971440" cy="458280"/>
          </a:xfrm>
          <a:prstGeom prst="rect">
            <a:avLst/>
          </a:prstGeom>
          <a:noFill/>
          <a:ln>
            <a:noFill/>
          </a:ln>
        </p:spPr>
        <p:txBody>
          <a:bodyPr anchor="b"/>
          <a:p>
            <a:pPr algn="r">
              <a:lnSpc>
                <a:spcPct val="100000"/>
              </a:lnSpc>
            </a:pPr>
            <a:fld id="{1F913BCE-A32E-4620-B8B0-D8638FA343E5}"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sldImg"/>
          </p:nvPr>
        </p:nvSpPr>
        <p:spPr>
          <a:xfrm>
            <a:off x="1371600" y="1143000"/>
            <a:ext cx="4114440" cy="3085920"/>
          </a:xfrm>
          <a:prstGeom prst="rect">
            <a:avLst/>
          </a:prstGeom>
        </p:spPr>
      </p:sp>
      <p:sp>
        <p:nvSpPr>
          <p:cNvPr id="342" name="PlaceHolder 2"/>
          <p:cNvSpPr>
            <a:spLocks noGrp="1"/>
          </p:cNvSpPr>
          <p:nvPr>
            <p:ph type="body"/>
          </p:nvPr>
        </p:nvSpPr>
        <p:spPr>
          <a:xfrm>
            <a:off x="685800" y="4400640"/>
            <a:ext cx="5486040" cy="3600000"/>
          </a:xfrm>
          <a:prstGeom prst="rect">
            <a:avLst/>
          </a:prstGeom>
        </p:spPr>
        <p:txBody>
          <a:bodyPr/>
          <a:p>
            <a:endParaRPr b="0" lang="nb-NO" sz="2000" spc="-1" strike="noStrike">
              <a:latin typeface="Arial"/>
            </a:endParaRPr>
          </a:p>
        </p:txBody>
      </p:sp>
      <p:sp>
        <p:nvSpPr>
          <p:cNvPr id="343" name="TextShape 3"/>
          <p:cNvSpPr txBox="1"/>
          <p:nvPr/>
        </p:nvSpPr>
        <p:spPr>
          <a:xfrm>
            <a:off x="3884760" y="8685360"/>
            <a:ext cx="2971440" cy="458280"/>
          </a:xfrm>
          <a:prstGeom prst="rect">
            <a:avLst/>
          </a:prstGeom>
          <a:noFill/>
          <a:ln>
            <a:noFill/>
          </a:ln>
        </p:spPr>
        <p:txBody>
          <a:bodyPr anchor="b"/>
          <a:p>
            <a:pPr algn="r">
              <a:lnSpc>
                <a:spcPct val="100000"/>
              </a:lnSpc>
            </a:pPr>
            <a:fld id="{3B4DF60F-2E63-4A5C-86E8-6812C967F84A}"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PlaceHolder 1"/>
          <p:cNvSpPr>
            <a:spLocks noGrp="1"/>
          </p:cNvSpPr>
          <p:nvPr>
            <p:ph type="sldImg"/>
          </p:nvPr>
        </p:nvSpPr>
        <p:spPr>
          <a:xfrm>
            <a:off x="1371600" y="1143000"/>
            <a:ext cx="4114440" cy="3085920"/>
          </a:xfrm>
          <a:prstGeom prst="rect">
            <a:avLst/>
          </a:prstGeom>
        </p:spPr>
      </p:sp>
      <p:sp>
        <p:nvSpPr>
          <p:cNvPr id="267"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1200" spc="-1" strike="noStrike">
                <a:solidFill>
                  <a:srgbClr val="000000"/>
                </a:solidFill>
                <a:latin typeface="Arial"/>
              </a:rPr>
              <a:t>13. februar 2018 ble norsk versjon av RDA Toolkit lansert.</a:t>
            </a:r>
            <a:endParaRPr b="0" lang="nb-NO" sz="1200" spc="-1" strike="noStrike">
              <a:latin typeface="Arial"/>
            </a:endParaRPr>
          </a:p>
        </p:txBody>
      </p:sp>
      <p:sp>
        <p:nvSpPr>
          <p:cNvPr id="268" name="TextShape 3"/>
          <p:cNvSpPr txBox="1"/>
          <p:nvPr/>
        </p:nvSpPr>
        <p:spPr>
          <a:xfrm>
            <a:off x="3884760" y="8685360"/>
            <a:ext cx="2971440" cy="458280"/>
          </a:xfrm>
          <a:prstGeom prst="rect">
            <a:avLst/>
          </a:prstGeom>
          <a:noFill/>
          <a:ln>
            <a:noFill/>
          </a:ln>
        </p:spPr>
        <p:txBody>
          <a:bodyPr anchor="b"/>
          <a:p>
            <a:pPr algn="r">
              <a:lnSpc>
                <a:spcPct val="100000"/>
              </a:lnSpc>
            </a:pPr>
            <a:fld id="{D741096A-467D-48C5-96DE-943698867282}"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PlaceHolder 1"/>
          <p:cNvSpPr>
            <a:spLocks noGrp="1"/>
          </p:cNvSpPr>
          <p:nvPr>
            <p:ph type="sldImg"/>
          </p:nvPr>
        </p:nvSpPr>
        <p:spPr>
          <a:xfrm>
            <a:off x="1371600" y="1143000"/>
            <a:ext cx="4114440" cy="3085920"/>
          </a:xfrm>
          <a:prstGeom prst="rect">
            <a:avLst/>
          </a:prstGeom>
        </p:spPr>
      </p:sp>
      <p:sp>
        <p:nvSpPr>
          <p:cNvPr id="345" name="PlaceHolder 2"/>
          <p:cNvSpPr>
            <a:spLocks noGrp="1"/>
          </p:cNvSpPr>
          <p:nvPr>
            <p:ph type="body"/>
          </p:nvPr>
        </p:nvSpPr>
        <p:spPr>
          <a:xfrm>
            <a:off x="685800" y="4400640"/>
            <a:ext cx="5486040" cy="3600000"/>
          </a:xfrm>
          <a:prstGeom prst="rect">
            <a:avLst/>
          </a:prstGeom>
        </p:spPr>
        <p:txBody>
          <a:bodyPr/>
          <a:p>
            <a:endParaRPr b="0" lang="nb-NO" sz="2000" spc="-1" strike="noStrike">
              <a:latin typeface="Arial"/>
            </a:endParaRPr>
          </a:p>
        </p:txBody>
      </p:sp>
      <p:sp>
        <p:nvSpPr>
          <p:cNvPr id="346" name="TextShape 3"/>
          <p:cNvSpPr txBox="1"/>
          <p:nvPr/>
        </p:nvSpPr>
        <p:spPr>
          <a:xfrm>
            <a:off x="3884760" y="8685360"/>
            <a:ext cx="2971440" cy="458280"/>
          </a:xfrm>
          <a:prstGeom prst="rect">
            <a:avLst/>
          </a:prstGeom>
          <a:noFill/>
          <a:ln>
            <a:noFill/>
          </a:ln>
        </p:spPr>
        <p:txBody>
          <a:bodyPr anchor="b"/>
          <a:p>
            <a:pPr algn="r">
              <a:lnSpc>
                <a:spcPct val="100000"/>
              </a:lnSpc>
            </a:pPr>
            <a:fld id="{5B3566EA-C433-4CB2-B3D1-F08A71B9EFCD}"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PlaceHolder 1"/>
          <p:cNvSpPr>
            <a:spLocks noGrp="1"/>
          </p:cNvSpPr>
          <p:nvPr>
            <p:ph type="sldImg"/>
          </p:nvPr>
        </p:nvSpPr>
        <p:spPr>
          <a:xfrm>
            <a:off x="1371600" y="1143000"/>
            <a:ext cx="4114440" cy="3085920"/>
          </a:xfrm>
          <a:prstGeom prst="rect">
            <a:avLst/>
          </a:prstGeom>
        </p:spPr>
      </p:sp>
      <p:sp>
        <p:nvSpPr>
          <p:cNvPr id="270"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2000" spc="-1" strike="noStrike">
                <a:latin typeface="Arial"/>
              </a:rPr>
              <a:t>Klikk på lenken for å få presentert de norske verdiene for medietype som kodes i marc-felt 337.</a:t>
            </a:r>
            <a:endParaRPr b="0" lang="nb-NO" sz="2000" spc="-1" strike="noStrike">
              <a:latin typeface="Arial"/>
            </a:endParaRPr>
          </a:p>
          <a:p>
            <a:pPr marL="216000" indent="-216000">
              <a:lnSpc>
                <a:spcPct val="100000"/>
              </a:lnSpc>
            </a:pPr>
            <a:endParaRPr b="0" lang="nb-NO" sz="2000" spc="-1" strike="noStrike">
              <a:latin typeface="Arial"/>
            </a:endParaRPr>
          </a:p>
          <a:p>
            <a:pPr marL="216000" indent="-216000">
              <a:lnSpc>
                <a:spcPct val="100000"/>
              </a:lnSpc>
            </a:pPr>
            <a:endParaRPr b="0" lang="nb-NO" sz="2000" spc="-1" strike="noStrike">
              <a:latin typeface="Arial"/>
            </a:endParaRPr>
          </a:p>
        </p:txBody>
      </p:sp>
      <p:sp>
        <p:nvSpPr>
          <p:cNvPr id="271" name="TextShape 3"/>
          <p:cNvSpPr txBox="1"/>
          <p:nvPr/>
        </p:nvSpPr>
        <p:spPr>
          <a:xfrm>
            <a:off x="3884760" y="8685360"/>
            <a:ext cx="2971440" cy="458280"/>
          </a:xfrm>
          <a:prstGeom prst="rect">
            <a:avLst/>
          </a:prstGeom>
          <a:noFill/>
          <a:ln>
            <a:noFill/>
          </a:ln>
        </p:spPr>
        <p:txBody>
          <a:bodyPr anchor="b"/>
          <a:p>
            <a:pPr algn="r">
              <a:lnSpc>
                <a:spcPct val="100000"/>
              </a:lnSpc>
            </a:pPr>
            <a:fld id="{F7468EF6-2BF8-4087-BDF8-6DCAD0146303}"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sldImg"/>
          </p:nvPr>
        </p:nvSpPr>
        <p:spPr>
          <a:xfrm>
            <a:off x="1371600" y="1143000"/>
            <a:ext cx="4114440" cy="3085920"/>
          </a:xfrm>
          <a:prstGeom prst="rect">
            <a:avLst/>
          </a:prstGeom>
        </p:spPr>
      </p:sp>
      <p:sp>
        <p:nvSpPr>
          <p:cNvPr id="273"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1200" spc="-1" strike="noStrike">
                <a:solidFill>
                  <a:srgbClr val="000000"/>
                </a:solidFill>
                <a:latin typeface="Arial"/>
              </a:rPr>
              <a:t>13. februar 2018 ble norsk versjon av RDA Toolkit lansert.</a:t>
            </a:r>
            <a:endParaRPr b="0" lang="nb-NO" sz="1200" spc="-1" strike="noStrike">
              <a:latin typeface="Arial"/>
            </a:endParaRPr>
          </a:p>
        </p:txBody>
      </p:sp>
      <p:sp>
        <p:nvSpPr>
          <p:cNvPr id="274" name="TextShape 3"/>
          <p:cNvSpPr txBox="1"/>
          <p:nvPr/>
        </p:nvSpPr>
        <p:spPr>
          <a:xfrm>
            <a:off x="3884760" y="8685360"/>
            <a:ext cx="2971440" cy="458280"/>
          </a:xfrm>
          <a:prstGeom prst="rect">
            <a:avLst/>
          </a:prstGeom>
          <a:noFill/>
          <a:ln>
            <a:noFill/>
          </a:ln>
        </p:spPr>
        <p:txBody>
          <a:bodyPr anchor="b"/>
          <a:p>
            <a:pPr algn="r">
              <a:lnSpc>
                <a:spcPct val="100000"/>
              </a:lnSpc>
            </a:pPr>
            <a:fld id="{1BB81E9F-39D1-4F5A-B440-248BF2F09B19}"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
          <p:cNvSpPr>
            <a:spLocks noGrp="1"/>
          </p:cNvSpPr>
          <p:nvPr>
            <p:ph type="sldImg"/>
          </p:nvPr>
        </p:nvSpPr>
        <p:spPr>
          <a:xfrm>
            <a:off x="1371600" y="1143000"/>
            <a:ext cx="4114440" cy="3085920"/>
          </a:xfrm>
          <a:prstGeom prst="rect">
            <a:avLst/>
          </a:prstGeom>
        </p:spPr>
      </p:sp>
      <p:sp>
        <p:nvSpPr>
          <p:cNvPr id="276" name="PlaceHolder 2"/>
          <p:cNvSpPr>
            <a:spLocks noGrp="1"/>
          </p:cNvSpPr>
          <p:nvPr>
            <p:ph type="body"/>
          </p:nvPr>
        </p:nvSpPr>
        <p:spPr>
          <a:xfrm>
            <a:off x="685800" y="4400640"/>
            <a:ext cx="5486040" cy="3600000"/>
          </a:xfrm>
          <a:prstGeom prst="rect">
            <a:avLst/>
          </a:prstGeom>
        </p:spPr>
        <p:txBody>
          <a:bodyPr/>
          <a:p>
            <a:pPr>
              <a:lnSpc>
                <a:spcPct val="100000"/>
              </a:lnSpc>
            </a:pPr>
            <a:r>
              <a:rPr b="0" lang="nb-NO" sz="1200" spc="-1" strike="noStrike">
                <a:solidFill>
                  <a:srgbClr val="000000"/>
                </a:solidFill>
                <a:latin typeface="+mn-lt"/>
                <a:ea typeface="+mn-ea"/>
              </a:rPr>
              <a:t>I Nasjonalbiblioteket er vi for å følge internasjonale standarder. De som star bak RDA er  the </a:t>
            </a:r>
            <a:r>
              <a:rPr b="0" lang="nb-NO" sz="1200" spc="-1" strike="noStrike">
                <a:solidFill>
                  <a:srgbClr val="000000"/>
                </a:solidFill>
                <a:latin typeface="+mn-lt"/>
                <a:ea typeface="+mn-ea"/>
                <a:hlinkClick r:id="rId1"/>
              </a:rPr>
              <a:t>American Library Association</a:t>
            </a:r>
            <a:r>
              <a:rPr b="0" lang="nb-NO" sz="1200" spc="-1" strike="noStrike">
                <a:solidFill>
                  <a:srgbClr val="000000"/>
                </a:solidFill>
                <a:latin typeface="+mn-lt"/>
                <a:ea typeface="+mn-ea"/>
              </a:rPr>
              <a:t>, the </a:t>
            </a:r>
            <a:r>
              <a:rPr b="0" lang="nb-NO" sz="1200" spc="-1" strike="noStrike">
                <a:solidFill>
                  <a:srgbClr val="000000"/>
                </a:solidFill>
                <a:latin typeface="+mn-lt"/>
                <a:ea typeface="+mn-ea"/>
                <a:hlinkClick r:id="rId2"/>
              </a:rPr>
              <a:t>Canadian Federation of Library Associations</a:t>
            </a:r>
            <a:r>
              <a:rPr b="0" lang="nb-NO" sz="1200" spc="-1" strike="noStrike">
                <a:solidFill>
                  <a:srgbClr val="000000"/>
                </a:solidFill>
                <a:latin typeface="+mn-lt"/>
                <a:ea typeface="+mn-ea"/>
              </a:rPr>
              <a:t>, and the </a:t>
            </a:r>
            <a:r>
              <a:rPr b="0" lang="nb-NO" sz="1200" spc="-1" strike="noStrike">
                <a:solidFill>
                  <a:srgbClr val="000000"/>
                </a:solidFill>
                <a:latin typeface="+mn-lt"/>
                <a:ea typeface="+mn-ea"/>
                <a:hlinkClick r:id="rId3"/>
              </a:rPr>
              <a:t>Chartered Institute of Library and Information Professionals</a:t>
            </a:r>
            <a:r>
              <a:rPr b="0" lang="nb-NO" sz="1200" spc="-1" strike="noStrike">
                <a:solidFill>
                  <a:srgbClr val="000000"/>
                </a:solidFill>
                <a:latin typeface="+mn-lt"/>
                <a:ea typeface="+mn-ea"/>
              </a:rPr>
              <a:t> (CILIP) in the United Kingdom. RDA Steering Committee (RSC) har ansvar for vedlikeholdet. </a:t>
            </a:r>
            <a:endParaRPr b="0" lang="nb-NO" sz="1200" spc="-1" strike="noStrike">
              <a:latin typeface="Arial"/>
            </a:endParaRPr>
          </a:p>
          <a:p>
            <a:pPr>
              <a:lnSpc>
                <a:spcPct val="100000"/>
              </a:lnSpc>
            </a:pPr>
            <a:endParaRPr b="0" lang="nb-NO" sz="1200" spc="-1" strike="noStrike">
              <a:latin typeface="Arial"/>
            </a:endParaRPr>
          </a:p>
          <a:p>
            <a:pPr>
              <a:lnSpc>
                <a:spcPct val="100000"/>
              </a:lnSpc>
            </a:pPr>
            <a:endParaRPr b="0" lang="nb-NO" sz="1200" spc="-1" strike="noStrike">
              <a:latin typeface="Arial"/>
            </a:endParaRPr>
          </a:p>
          <a:p>
            <a:pPr>
              <a:lnSpc>
                <a:spcPct val="100000"/>
              </a:lnSpc>
            </a:pPr>
            <a:endParaRPr b="0" lang="nb-NO" sz="1200" spc="-1" strike="noStrike">
              <a:latin typeface="Arial"/>
            </a:endParaRPr>
          </a:p>
        </p:txBody>
      </p:sp>
      <p:sp>
        <p:nvSpPr>
          <p:cNvPr id="277" name="TextShape 3"/>
          <p:cNvSpPr txBox="1"/>
          <p:nvPr/>
        </p:nvSpPr>
        <p:spPr>
          <a:xfrm>
            <a:off x="3884760" y="8685360"/>
            <a:ext cx="2971440" cy="458280"/>
          </a:xfrm>
          <a:prstGeom prst="rect">
            <a:avLst/>
          </a:prstGeom>
          <a:noFill/>
          <a:ln>
            <a:noFill/>
          </a:ln>
        </p:spPr>
        <p:txBody>
          <a:bodyPr anchor="b"/>
          <a:p>
            <a:pPr algn="r">
              <a:lnSpc>
                <a:spcPct val="100000"/>
              </a:lnSpc>
            </a:pPr>
            <a:fld id="{06492BCB-B60E-4EED-968D-70D4B1B3A27F}"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8" name="PlaceHolder 1"/>
          <p:cNvSpPr>
            <a:spLocks noGrp="1"/>
          </p:cNvSpPr>
          <p:nvPr>
            <p:ph type="sldImg"/>
          </p:nvPr>
        </p:nvSpPr>
        <p:spPr>
          <a:xfrm>
            <a:off x="1371600" y="1143000"/>
            <a:ext cx="4114440" cy="3085920"/>
          </a:xfrm>
          <a:prstGeom prst="rect">
            <a:avLst/>
          </a:prstGeom>
        </p:spPr>
      </p:sp>
      <p:sp>
        <p:nvSpPr>
          <p:cNvPr id="279" name="PlaceHolder 2"/>
          <p:cNvSpPr>
            <a:spLocks noGrp="1"/>
          </p:cNvSpPr>
          <p:nvPr>
            <p:ph type="body"/>
          </p:nvPr>
        </p:nvSpPr>
        <p:spPr>
          <a:xfrm>
            <a:off x="685800" y="4400640"/>
            <a:ext cx="5486040" cy="3600000"/>
          </a:xfrm>
          <a:prstGeom prst="rect">
            <a:avLst/>
          </a:prstGeom>
        </p:spPr>
        <p:txBody>
          <a:bodyPr/>
          <a:p>
            <a:pPr>
              <a:lnSpc>
                <a:spcPct val="100000"/>
              </a:lnSpc>
            </a:pPr>
            <a:r>
              <a:rPr b="0" lang="nb-NO" sz="1200" spc="-1" strike="noStrike">
                <a:solidFill>
                  <a:srgbClr val="000000"/>
                </a:solidFill>
                <a:latin typeface="+mn-lt"/>
                <a:ea typeface="+mn-ea"/>
              </a:rPr>
              <a:t>RDA har regler for hvordan dataelement skal struktureres, tilbyr vokabular, verdier og selve feltene. </a:t>
            </a:r>
            <a:endParaRPr b="0" lang="nb-NO" sz="1200" spc="-1" strike="noStrike">
              <a:latin typeface="Arial"/>
            </a:endParaRPr>
          </a:p>
          <a:p>
            <a:pPr>
              <a:lnSpc>
                <a:spcPct val="100000"/>
              </a:lnSpc>
            </a:pPr>
            <a:r>
              <a:rPr b="0" lang="nb-NO" sz="2000" spc="-1" strike="noStrike">
                <a:solidFill>
                  <a:srgbClr val="000000"/>
                </a:solidFill>
                <a:latin typeface="+mn-lt"/>
                <a:ea typeface="+mn-ea"/>
              </a:rPr>
              <a:t>RDA støtter gjenbruk av data fra andre kilder, også utenfor bibliotekstandarder</a:t>
            </a:r>
            <a:endParaRPr b="0" lang="nb-NO" sz="2000" spc="-1" strike="noStrike">
              <a:latin typeface="Arial"/>
            </a:endParaRPr>
          </a:p>
          <a:p>
            <a:pPr>
              <a:lnSpc>
                <a:spcPct val="100000"/>
              </a:lnSpc>
            </a:pPr>
            <a:endParaRPr b="0" lang="nb-NO" sz="2000" spc="-1" strike="noStrike">
              <a:latin typeface="Arial"/>
            </a:endParaRPr>
          </a:p>
          <a:p>
            <a:pPr>
              <a:lnSpc>
                <a:spcPct val="100000"/>
              </a:lnSpc>
            </a:pPr>
            <a:r>
              <a:rPr b="0" lang="nb-NO" sz="2000" spc="-1" strike="noStrike">
                <a:solidFill>
                  <a:srgbClr val="000000"/>
                </a:solidFill>
                <a:latin typeface="+mn-lt"/>
                <a:ea typeface="+mn-ea"/>
              </a:rPr>
              <a:t>Hovedpunktet i RDA er hvordan elementene skal beskrives og relasjonene mellom hvert element. Som med AACR2 beskriver heller ikke RDA hvordan informasjonen skal kodes i spesifikke kodeformater som for eksempel MARC 21. </a:t>
            </a:r>
            <a:endParaRPr b="0" lang="nb-NO" sz="2000" spc="-1" strike="noStrike">
              <a:latin typeface="Arial"/>
            </a:endParaRPr>
          </a:p>
          <a:p>
            <a:pPr>
              <a:lnSpc>
                <a:spcPct val="100000"/>
              </a:lnSpc>
            </a:pPr>
            <a:endParaRPr b="0" lang="nb-NO" sz="2000" spc="-1" strike="noStrike">
              <a:latin typeface="Arial"/>
            </a:endParaRPr>
          </a:p>
        </p:txBody>
      </p:sp>
      <p:sp>
        <p:nvSpPr>
          <p:cNvPr id="280" name="TextShape 3"/>
          <p:cNvSpPr txBox="1"/>
          <p:nvPr/>
        </p:nvSpPr>
        <p:spPr>
          <a:xfrm>
            <a:off x="3884760" y="8685360"/>
            <a:ext cx="2971440" cy="458280"/>
          </a:xfrm>
          <a:prstGeom prst="rect">
            <a:avLst/>
          </a:prstGeom>
          <a:noFill/>
          <a:ln>
            <a:noFill/>
          </a:ln>
        </p:spPr>
        <p:txBody>
          <a:bodyPr anchor="b"/>
          <a:p>
            <a:pPr algn="r">
              <a:lnSpc>
                <a:spcPct val="100000"/>
              </a:lnSpc>
            </a:pPr>
            <a:fld id="{17EEE8C5-149C-4E5B-BBB9-5052E5322A8F}"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sldImg"/>
          </p:nvPr>
        </p:nvSpPr>
        <p:spPr>
          <a:xfrm>
            <a:off x="1371600" y="1143000"/>
            <a:ext cx="4114440" cy="3085920"/>
          </a:xfrm>
          <a:prstGeom prst="rect">
            <a:avLst/>
          </a:prstGeom>
        </p:spPr>
      </p:sp>
      <p:sp>
        <p:nvSpPr>
          <p:cNvPr id="282" name="PlaceHolder 2"/>
          <p:cNvSpPr>
            <a:spLocks noGrp="1"/>
          </p:cNvSpPr>
          <p:nvPr>
            <p:ph type="body"/>
          </p:nvPr>
        </p:nvSpPr>
        <p:spPr>
          <a:xfrm>
            <a:off x="685800" y="4400640"/>
            <a:ext cx="5486040" cy="3600000"/>
          </a:xfrm>
          <a:prstGeom prst="rect">
            <a:avLst/>
          </a:prstGeom>
        </p:spPr>
        <p:txBody>
          <a:bodyPr/>
          <a:p>
            <a:pPr>
              <a:lnSpc>
                <a:spcPct val="100000"/>
              </a:lnSpc>
            </a:pPr>
            <a:r>
              <a:rPr b="0" lang="nb-NO" sz="1200" spc="-1" strike="noStrike">
                <a:solidFill>
                  <a:srgbClr val="000000"/>
                </a:solidFill>
                <a:latin typeface="+mn-lt"/>
                <a:ea typeface="+mn-ea"/>
              </a:rPr>
              <a:t>RDA har regler for hvordan dataelement skal struktureres, tilbyr vokabular, verdier og selve feltene. </a:t>
            </a:r>
            <a:endParaRPr b="0" lang="nb-NO" sz="1200" spc="-1" strike="noStrike">
              <a:latin typeface="Arial"/>
            </a:endParaRPr>
          </a:p>
          <a:p>
            <a:pPr>
              <a:lnSpc>
                <a:spcPct val="100000"/>
              </a:lnSpc>
            </a:pPr>
            <a:r>
              <a:rPr b="0" lang="nb-NO" sz="2000" spc="-1" strike="noStrike">
                <a:solidFill>
                  <a:srgbClr val="000000"/>
                </a:solidFill>
                <a:latin typeface="+mn-lt"/>
                <a:ea typeface="+mn-ea"/>
              </a:rPr>
              <a:t>RDA støtter gjenbruk av data fra andre kilder, også utenfor bibliotekstandarder</a:t>
            </a:r>
            <a:endParaRPr b="0" lang="nb-NO" sz="2000" spc="-1" strike="noStrike">
              <a:latin typeface="Arial"/>
            </a:endParaRPr>
          </a:p>
          <a:p>
            <a:pPr>
              <a:lnSpc>
                <a:spcPct val="100000"/>
              </a:lnSpc>
            </a:pPr>
            <a:endParaRPr b="0" lang="nb-NO" sz="2000" spc="-1" strike="noStrike">
              <a:latin typeface="Arial"/>
            </a:endParaRPr>
          </a:p>
          <a:p>
            <a:pPr>
              <a:lnSpc>
                <a:spcPct val="100000"/>
              </a:lnSpc>
            </a:pPr>
            <a:r>
              <a:rPr b="0" lang="nb-NO" sz="2000" spc="-1" strike="noStrike">
                <a:solidFill>
                  <a:srgbClr val="000000"/>
                </a:solidFill>
                <a:latin typeface="+mn-lt"/>
                <a:ea typeface="+mn-ea"/>
              </a:rPr>
              <a:t>Hovedpunktet i RDA er hvordan elementene skal beskrives og relasjonene mellom hvert element. Som med AACR2 beskriver heller ikke RDA hvordan informasjonen skal kodes i spesifikke kodeformater som for eksempel MARC 21. </a:t>
            </a:r>
            <a:endParaRPr b="0" lang="nb-NO" sz="2000" spc="-1" strike="noStrike">
              <a:latin typeface="Arial"/>
            </a:endParaRPr>
          </a:p>
          <a:p>
            <a:pPr>
              <a:lnSpc>
                <a:spcPct val="100000"/>
              </a:lnSpc>
            </a:pPr>
            <a:endParaRPr b="0" lang="nb-NO" sz="2000" spc="-1" strike="noStrike">
              <a:latin typeface="Arial"/>
            </a:endParaRPr>
          </a:p>
          <a:p>
            <a:pPr>
              <a:lnSpc>
                <a:spcPct val="100000"/>
              </a:lnSpc>
            </a:pPr>
            <a:endParaRPr b="0" lang="nb-NO" sz="2000" spc="-1" strike="noStrike">
              <a:latin typeface="Arial"/>
            </a:endParaRPr>
          </a:p>
        </p:txBody>
      </p:sp>
      <p:sp>
        <p:nvSpPr>
          <p:cNvPr id="283" name="TextShape 3"/>
          <p:cNvSpPr txBox="1"/>
          <p:nvPr/>
        </p:nvSpPr>
        <p:spPr>
          <a:xfrm>
            <a:off x="3884760" y="8685360"/>
            <a:ext cx="2971440" cy="458280"/>
          </a:xfrm>
          <a:prstGeom prst="rect">
            <a:avLst/>
          </a:prstGeom>
          <a:noFill/>
          <a:ln>
            <a:noFill/>
          </a:ln>
        </p:spPr>
        <p:txBody>
          <a:bodyPr anchor="b"/>
          <a:p>
            <a:pPr algn="r">
              <a:lnSpc>
                <a:spcPct val="100000"/>
              </a:lnSpc>
            </a:pPr>
            <a:fld id="{E2F2EFCB-4FF7-4CF6-9FAC-88152E030631}"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PlaceHolder 1"/>
          <p:cNvSpPr>
            <a:spLocks noGrp="1"/>
          </p:cNvSpPr>
          <p:nvPr>
            <p:ph type="sldImg"/>
          </p:nvPr>
        </p:nvSpPr>
        <p:spPr>
          <a:xfrm>
            <a:off x="1371600" y="1143000"/>
            <a:ext cx="4114440" cy="3085920"/>
          </a:xfrm>
          <a:prstGeom prst="rect">
            <a:avLst/>
          </a:prstGeom>
        </p:spPr>
      </p:sp>
      <p:sp>
        <p:nvSpPr>
          <p:cNvPr id="285" name="PlaceHolder 2"/>
          <p:cNvSpPr>
            <a:spLocks noGrp="1"/>
          </p:cNvSpPr>
          <p:nvPr>
            <p:ph type="body"/>
          </p:nvPr>
        </p:nvSpPr>
        <p:spPr>
          <a:xfrm>
            <a:off x="685800" y="4400640"/>
            <a:ext cx="5486040" cy="3600000"/>
          </a:xfrm>
          <a:prstGeom prst="rect">
            <a:avLst/>
          </a:prstGeom>
        </p:spPr>
        <p:txBody>
          <a:bodyPr/>
          <a:p>
            <a:pPr marL="216000" indent="-216000">
              <a:lnSpc>
                <a:spcPct val="100000"/>
              </a:lnSpc>
            </a:pPr>
            <a:r>
              <a:rPr b="0" lang="nb-NO" sz="1200" spc="-1" strike="noStrike">
                <a:solidFill>
                  <a:srgbClr val="000000"/>
                </a:solidFill>
                <a:latin typeface="+mn-lt"/>
                <a:ea typeface="+mn-ea"/>
              </a:rPr>
              <a:t>Functional Requirements for Bibliographic Records (</a:t>
            </a:r>
            <a:r>
              <a:rPr b="1" lang="nb-NO" sz="1200" spc="-1" strike="noStrike">
                <a:solidFill>
                  <a:srgbClr val="000000"/>
                </a:solidFill>
                <a:latin typeface="+mn-lt"/>
                <a:ea typeface="+mn-ea"/>
              </a:rPr>
              <a:t>FRBR</a:t>
            </a:r>
            <a:r>
              <a:rPr b="0" lang="nb-NO" sz="1200" spc="-1" strike="noStrike">
                <a:solidFill>
                  <a:srgbClr val="000000"/>
                </a:solidFill>
                <a:latin typeface="+mn-lt"/>
                <a:ea typeface="+mn-ea"/>
              </a:rPr>
              <a:t>) er en modell for å spesifisere hvordan bibliografiske poster i en bibliotekkatalog kan knyttes til hverandre, basert på begrepene verk, uttrykk, manifestasjon og eksemplar.</a:t>
            </a:r>
            <a:r>
              <a:rPr b="0" lang="nb-NO" sz="2000" spc="-1" strike="noStrike">
                <a:solidFill>
                  <a:srgbClr val="000000"/>
                </a:solidFill>
                <a:latin typeface="+mn-lt"/>
                <a:ea typeface="+mn-ea"/>
              </a:rPr>
              <a:t>Verk: selvstendig intellektuelt arbeid </a:t>
            </a:r>
            <a:endParaRPr b="0" lang="nb-NO" sz="2000" spc="-1" strike="noStrike">
              <a:latin typeface="Arial"/>
            </a:endParaRPr>
          </a:p>
          <a:p>
            <a:pPr marL="216000" indent="-216000">
              <a:lnSpc>
                <a:spcPct val="100000"/>
              </a:lnSpc>
            </a:pPr>
            <a:r>
              <a:rPr b="0" lang="nb-NO" sz="2000" spc="-1" strike="noStrike">
                <a:solidFill>
                  <a:srgbClr val="000000"/>
                </a:solidFill>
                <a:latin typeface="+mn-lt"/>
                <a:ea typeface="+mn-ea"/>
              </a:rPr>
              <a:t>Uttrykk: realisering av et verk</a:t>
            </a:r>
            <a:endParaRPr b="0" lang="nb-NO" sz="2000" spc="-1" strike="noStrike">
              <a:latin typeface="Arial"/>
            </a:endParaRPr>
          </a:p>
          <a:p>
            <a:pPr marL="216000" indent="-216000">
              <a:lnSpc>
                <a:spcPct val="100000"/>
              </a:lnSpc>
            </a:pPr>
            <a:r>
              <a:rPr b="0" lang="nb-NO" sz="2000" spc="-1" strike="noStrike">
                <a:solidFill>
                  <a:srgbClr val="000000"/>
                </a:solidFill>
                <a:latin typeface="+mn-lt"/>
                <a:ea typeface="+mn-ea"/>
              </a:rPr>
              <a:t>Manifestasjon: en konkret utforming av et verk</a:t>
            </a:r>
            <a:endParaRPr b="0" lang="nb-NO" sz="2000" spc="-1" strike="noStrike">
              <a:latin typeface="Arial"/>
            </a:endParaRPr>
          </a:p>
          <a:p>
            <a:pPr marL="216000" indent="-216000">
              <a:lnSpc>
                <a:spcPct val="100000"/>
              </a:lnSpc>
            </a:pPr>
            <a:r>
              <a:rPr b="0" lang="nb-NO" sz="2000" spc="-1" strike="noStrike">
                <a:solidFill>
                  <a:srgbClr val="000000"/>
                </a:solidFill>
                <a:latin typeface="+mn-lt"/>
                <a:ea typeface="+mn-ea"/>
              </a:rPr>
              <a:t>Eksemplar: et spesifikt eksemplar</a:t>
            </a:r>
            <a:endParaRPr b="0" lang="nb-NO" sz="2000" spc="-1" strike="noStrike">
              <a:latin typeface="Arial"/>
            </a:endParaRPr>
          </a:p>
          <a:p>
            <a:pPr marL="216000" indent="-216000">
              <a:lnSpc>
                <a:spcPct val="100000"/>
              </a:lnSpc>
            </a:pPr>
            <a:endParaRPr b="0" lang="nb-NO" sz="2000" spc="-1" strike="noStrike">
              <a:latin typeface="Arial"/>
            </a:endParaRPr>
          </a:p>
          <a:p>
            <a:pPr marL="216000" indent="-216000">
              <a:lnSpc>
                <a:spcPct val="100000"/>
              </a:lnSpc>
            </a:pPr>
            <a:r>
              <a:rPr b="0" lang="nb-NO" sz="2000" spc="-1" strike="noStrike">
                <a:solidFill>
                  <a:srgbClr val="000000"/>
                </a:solidFill>
                <a:latin typeface="+mn-lt"/>
                <a:ea typeface="+mn-ea"/>
              </a:rPr>
              <a:t>Et verk realiseres av et uttrykk</a:t>
            </a:r>
            <a:endParaRPr b="0" lang="nb-NO" sz="2000" spc="-1" strike="noStrike">
              <a:latin typeface="Arial"/>
            </a:endParaRPr>
          </a:p>
          <a:p>
            <a:pPr marL="216000" indent="-216000">
              <a:lnSpc>
                <a:spcPct val="100000"/>
              </a:lnSpc>
            </a:pPr>
            <a:r>
              <a:rPr b="0" lang="nb-NO" sz="2000" spc="-1" strike="noStrike">
                <a:solidFill>
                  <a:srgbClr val="000000"/>
                </a:solidFill>
                <a:latin typeface="+mn-lt"/>
                <a:ea typeface="+mn-ea"/>
              </a:rPr>
              <a:t>Et uttrykk realiseres av en manifestasjon</a:t>
            </a:r>
            <a:endParaRPr b="0" lang="nb-NO" sz="2000" spc="-1" strike="noStrike">
              <a:latin typeface="Arial"/>
            </a:endParaRPr>
          </a:p>
          <a:p>
            <a:pPr marL="216000" indent="-216000">
              <a:lnSpc>
                <a:spcPct val="100000"/>
              </a:lnSpc>
            </a:pPr>
            <a:r>
              <a:rPr b="0" lang="nb-NO" sz="2000" spc="-1" strike="noStrike">
                <a:solidFill>
                  <a:srgbClr val="000000"/>
                </a:solidFill>
                <a:latin typeface="+mn-lt"/>
                <a:ea typeface="+mn-ea"/>
              </a:rPr>
              <a:t>En manifestasjon realiseres av et eksemplar</a:t>
            </a:r>
            <a:endParaRPr b="0" lang="nb-NO" sz="2000" spc="-1" strike="noStrike">
              <a:latin typeface="Arial"/>
            </a:endParaRPr>
          </a:p>
          <a:p>
            <a:pPr marL="216000" indent="-216000">
              <a:lnSpc>
                <a:spcPct val="100000"/>
              </a:lnSpc>
            </a:pPr>
            <a:endParaRPr b="0" lang="nb-NO" sz="2000" spc="-1" strike="noStrike">
              <a:latin typeface="Arial"/>
            </a:endParaRPr>
          </a:p>
          <a:p>
            <a:pPr marL="216000" indent="-216000">
              <a:lnSpc>
                <a:spcPct val="100000"/>
              </a:lnSpc>
            </a:pPr>
            <a:endParaRPr b="0" lang="nb-NO" sz="2000" spc="-1" strike="noStrike">
              <a:latin typeface="Arial"/>
            </a:endParaRPr>
          </a:p>
        </p:txBody>
      </p:sp>
      <p:sp>
        <p:nvSpPr>
          <p:cNvPr id="286" name="TextShape 3"/>
          <p:cNvSpPr txBox="1"/>
          <p:nvPr/>
        </p:nvSpPr>
        <p:spPr>
          <a:xfrm>
            <a:off x="3884760" y="8685360"/>
            <a:ext cx="2971440" cy="458280"/>
          </a:xfrm>
          <a:prstGeom prst="rect">
            <a:avLst/>
          </a:prstGeom>
          <a:noFill/>
          <a:ln>
            <a:noFill/>
          </a:ln>
        </p:spPr>
        <p:txBody>
          <a:bodyPr anchor="b"/>
          <a:p>
            <a:pPr algn="r">
              <a:lnSpc>
                <a:spcPct val="100000"/>
              </a:lnSpc>
            </a:pPr>
            <a:fld id="{1492B8BB-4EEE-411F-92AA-28D97459C750}" type="slidenum">
              <a:rPr b="0" lang="nb-NO" sz="1200" spc="-1" strike="noStrike">
                <a:solidFill>
                  <a:srgbClr val="000000"/>
                </a:solidFill>
                <a:latin typeface="+mn-lt"/>
                <a:ea typeface="+mn-ea"/>
              </a:rPr>
              <a:t>&lt;nummer&gt;</a:t>
            </a:fld>
            <a:endParaRPr b="0" lang="nb-NO"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34" name="PlaceHolder 5"/>
          <p:cNvSpPr>
            <a:spLocks noGrp="1"/>
          </p:cNvSpPr>
          <p:nvPr>
            <p:ph type="body"/>
          </p:nvPr>
        </p:nvSpPr>
        <p:spPr>
          <a:xfrm>
            <a:off x="4674240" y="368208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39" name="PlaceHolder 5"/>
          <p:cNvSpPr>
            <a:spLocks noGrp="1"/>
          </p:cNvSpPr>
          <p:nvPr>
            <p:ph type="body"/>
          </p:nvPr>
        </p:nvSpPr>
        <p:spPr>
          <a:xfrm>
            <a:off x="457200" y="368208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41" name="PlaceHolder 7"/>
          <p:cNvSpPr>
            <a:spLocks noGrp="1"/>
          </p:cNvSpPr>
          <p:nvPr>
            <p:ph type="body"/>
          </p:nvPr>
        </p:nvSpPr>
        <p:spPr>
          <a:xfrm>
            <a:off x="6022080" y="368208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49"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b-NO"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51" name="PlaceHolder 2"/>
          <p:cNvSpPr>
            <a:spLocks noGrp="1"/>
          </p:cNvSpPr>
          <p:nvPr>
            <p:ph type="body"/>
          </p:nvPr>
        </p:nvSpPr>
        <p:spPr>
          <a:xfrm>
            <a:off x="457200" y="1604520"/>
            <a:ext cx="8229240" cy="397728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53" name="PlaceHolder 2"/>
          <p:cNvSpPr>
            <a:spLocks noGrp="1"/>
          </p:cNvSpPr>
          <p:nvPr>
            <p:ph type="body"/>
          </p:nvPr>
        </p:nvSpPr>
        <p:spPr>
          <a:xfrm>
            <a:off x="457200" y="1604520"/>
            <a:ext cx="4015800" cy="3977280"/>
          </a:xfrm>
          <a:prstGeom prst="rect">
            <a:avLst/>
          </a:prstGeom>
        </p:spPr>
        <p:txBody>
          <a:bodyPr lIns="0" rIns="0" tIns="0" bIns="0">
            <a:normAutofit/>
          </a:bodyPr>
          <a:p>
            <a:endParaRPr b="0" lang="nb-NO" sz="2800" spc="-1" strike="noStrike">
              <a:solidFill>
                <a:srgbClr val="000000"/>
              </a:solidFill>
              <a:latin typeface="Georgia"/>
            </a:endParaRPr>
          </a:p>
        </p:txBody>
      </p:sp>
      <p:sp>
        <p:nvSpPr>
          <p:cNvPr id="54" name="PlaceHolder 3"/>
          <p:cNvSpPr>
            <a:spLocks noGrp="1"/>
          </p:cNvSpPr>
          <p:nvPr>
            <p:ph type="body"/>
          </p:nvPr>
        </p:nvSpPr>
        <p:spPr>
          <a:xfrm>
            <a:off x="4674240" y="1604520"/>
            <a:ext cx="4015800" cy="397728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nb-NO"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59" name="PlaceHolder 3"/>
          <p:cNvSpPr>
            <a:spLocks noGrp="1"/>
          </p:cNvSpPr>
          <p:nvPr>
            <p:ph type="body"/>
          </p:nvPr>
        </p:nvSpPr>
        <p:spPr>
          <a:xfrm>
            <a:off x="4674240" y="1604520"/>
            <a:ext cx="4015800" cy="3977280"/>
          </a:xfrm>
          <a:prstGeom prst="rect">
            <a:avLst/>
          </a:prstGeom>
        </p:spPr>
        <p:txBody>
          <a:bodyPr lIns="0" rIns="0" tIns="0" bIns="0">
            <a:normAutofit/>
          </a:bodyPr>
          <a:p>
            <a:endParaRPr b="0" lang="nb-NO" sz="2800" spc="-1" strike="noStrike">
              <a:solidFill>
                <a:srgbClr val="000000"/>
              </a:solidFill>
              <a:latin typeface="Georgia"/>
            </a:endParaRPr>
          </a:p>
        </p:txBody>
      </p:sp>
      <p:sp>
        <p:nvSpPr>
          <p:cNvPr id="60" name="PlaceHolder 4"/>
          <p:cNvSpPr>
            <a:spLocks noGrp="1"/>
          </p:cNvSpPr>
          <p:nvPr>
            <p:ph type="body"/>
          </p:nvPr>
        </p:nvSpPr>
        <p:spPr>
          <a:xfrm>
            <a:off x="457200" y="368208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nb-NO"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62" name="PlaceHolder 2"/>
          <p:cNvSpPr>
            <a:spLocks noGrp="1"/>
          </p:cNvSpPr>
          <p:nvPr>
            <p:ph type="body"/>
          </p:nvPr>
        </p:nvSpPr>
        <p:spPr>
          <a:xfrm>
            <a:off x="457200" y="1604520"/>
            <a:ext cx="4015800" cy="3977280"/>
          </a:xfrm>
          <a:prstGeom prst="rect">
            <a:avLst/>
          </a:prstGeom>
        </p:spPr>
        <p:txBody>
          <a:bodyPr lIns="0" rIns="0" tIns="0" bIns="0">
            <a:normAutofit/>
          </a:bodyPr>
          <a:p>
            <a:endParaRPr b="0" lang="nb-NO" sz="2800" spc="-1" strike="noStrike">
              <a:solidFill>
                <a:srgbClr val="000000"/>
              </a:solidFill>
              <a:latin typeface="Georgia"/>
            </a:endParaRPr>
          </a:p>
        </p:txBody>
      </p:sp>
      <p:sp>
        <p:nvSpPr>
          <p:cNvPr id="63" name="PlaceHolder 3"/>
          <p:cNvSpPr>
            <a:spLocks noGrp="1"/>
          </p:cNvSpPr>
          <p:nvPr>
            <p:ph type="body"/>
          </p:nvPr>
        </p:nvSpPr>
        <p:spPr>
          <a:xfrm>
            <a:off x="467424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64" name="PlaceHolder 4"/>
          <p:cNvSpPr>
            <a:spLocks noGrp="1"/>
          </p:cNvSpPr>
          <p:nvPr>
            <p:ph type="body"/>
          </p:nvPr>
        </p:nvSpPr>
        <p:spPr>
          <a:xfrm>
            <a:off x="4674240" y="368208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66" name="PlaceHolder 2"/>
          <p:cNvSpPr>
            <a:spLocks noGrp="1"/>
          </p:cNvSpPr>
          <p:nvPr>
            <p:ph type="body"/>
          </p:nvPr>
        </p:nvSpPr>
        <p:spPr>
          <a:xfrm>
            <a:off x="45720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67" name="PlaceHolder 3"/>
          <p:cNvSpPr>
            <a:spLocks noGrp="1"/>
          </p:cNvSpPr>
          <p:nvPr>
            <p:ph type="body"/>
          </p:nvPr>
        </p:nvSpPr>
        <p:spPr>
          <a:xfrm>
            <a:off x="467424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68" name="PlaceHolder 4"/>
          <p:cNvSpPr>
            <a:spLocks noGrp="1"/>
          </p:cNvSpPr>
          <p:nvPr>
            <p:ph type="body"/>
          </p:nvPr>
        </p:nvSpPr>
        <p:spPr>
          <a:xfrm>
            <a:off x="457200" y="3682080"/>
            <a:ext cx="822924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70" name="PlaceHolder 2"/>
          <p:cNvSpPr>
            <a:spLocks noGrp="1"/>
          </p:cNvSpPr>
          <p:nvPr>
            <p:ph type="body"/>
          </p:nvPr>
        </p:nvSpPr>
        <p:spPr>
          <a:xfrm>
            <a:off x="457200" y="1604520"/>
            <a:ext cx="822924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71" name="PlaceHolder 3"/>
          <p:cNvSpPr>
            <a:spLocks noGrp="1"/>
          </p:cNvSpPr>
          <p:nvPr>
            <p:ph type="body"/>
          </p:nvPr>
        </p:nvSpPr>
        <p:spPr>
          <a:xfrm>
            <a:off x="457200" y="3682080"/>
            <a:ext cx="822924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73" name="PlaceHolder 2"/>
          <p:cNvSpPr>
            <a:spLocks noGrp="1"/>
          </p:cNvSpPr>
          <p:nvPr>
            <p:ph type="body"/>
          </p:nvPr>
        </p:nvSpPr>
        <p:spPr>
          <a:xfrm>
            <a:off x="45720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74" name="PlaceHolder 3"/>
          <p:cNvSpPr>
            <a:spLocks noGrp="1"/>
          </p:cNvSpPr>
          <p:nvPr>
            <p:ph type="body"/>
          </p:nvPr>
        </p:nvSpPr>
        <p:spPr>
          <a:xfrm>
            <a:off x="467424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75" name="PlaceHolder 4"/>
          <p:cNvSpPr>
            <a:spLocks noGrp="1"/>
          </p:cNvSpPr>
          <p:nvPr>
            <p:ph type="body"/>
          </p:nvPr>
        </p:nvSpPr>
        <p:spPr>
          <a:xfrm>
            <a:off x="457200" y="368208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76" name="PlaceHolder 5"/>
          <p:cNvSpPr>
            <a:spLocks noGrp="1"/>
          </p:cNvSpPr>
          <p:nvPr>
            <p:ph type="body"/>
          </p:nvPr>
        </p:nvSpPr>
        <p:spPr>
          <a:xfrm>
            <a:off x="4674240" y="368208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78" name="PlaceHolder 2"/>
          <p:cNvSpPr>
            <a:spLocks noGrp="1"/>
          </p:cNvSpPr>
          <p:nvPr>
            <p:ph type="body"/>
          </p:nvPr>
        </p:nvSpPr>
        <p:spPr>
          <a:xfrm>
            <a:off x="457200" y="160452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79" name="PlaceHolder 3"/>
          <p:cNvSpPr>
            <a:spLocks noGrp="1"/>
          </p:cNvSpPr>
          <p:nvPr>
            <p:ph type="body"/>
          </p:nvPr>
        </p:nvSpPr>
        <p:spPr>
          <a:xfrm>
            <a:off x="3239640" y="160452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80" name="PlaceHolder 4"/>
          <p:cNvSpPr>
            <a:spLocks noGrp="1"/>
          </p:cNvSpPr>
          <p:nvPr>
            <p:ph type="body"/>
          </p:nvPr>
        </p:nvSpPr>
        <p:spPr>
          <a:xfrm>
            <a:off x="6022080" y="160452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81" name="PlaceHolder 5"/>
          <p:cNvSpPr>
            <a:spLocks noGrp="1"/>
          </p:cNvSpPr>
          <p:nvPr>
            <p:ph type="body"/>
          </p:nvPr>
        </p:nvSpPr>
        <p:spPr>
          <a:xfrm>
            <a:off x="457200" y="368208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82" name="PlaceHolder 6"/>
          <p:cNvSpPr>
            <a:spLocks noGrp="1"/>
          </p:cNvSpPr>
          <p:nvPr>
            <p:ph type="body"/>
          </p:nvPr>
        </p:nvSpPr>
        <p:spPr>
          <a:xfrm>
            <a:off x="3239640" y="368208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83" name="PlaceHolder 7"/>
          <p:cNvSpPr>
            <a:spLocks noGrp="1"/>
          </p:cNvSpPr>
          <p:nvPr>
            <p:ph type="body"/>
          </p:nvPr>
        </p:nvSpPr>
        <p:spPr>
          <a:xfrm>
            <a:off x="6022080" y="3682080"/>
            <a:ext cx="264960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nb-NO" sz="2800" spc="-1" strike="noStrike">
              <a:solidFill>
                <a:srgbClr val="000000"/>
              </a:solidFill>
              <a:latin typeface="Georgia"/>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nb-NO"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nb-NO" sz="2800" spc="-1" strike="noStrike">
              <a:solidFill>
                <a:srgbClr val="000000"/>
              </a:solidFill>
              <a:latin typeface="Georgia"/>
            </a:endParaRPr>
          </a:p>
        </p:txBody>
      </p:sp>
      <p:sp>
        <p:nvSpPr>
          <p:cNvPr id="18" name="PlaceHolder 4"/>
          <p:cNvSpPr>
            <a:spLocks noGrp="1"/>
          </p:cNvSpPr>
          <p:nvPr>
            <p:ph type="body"/>
          </p:nvPr>
        </p:nvSpPr>
        <p:spPr>
          <a:xfrm>
            <a:off x="457200" y="368208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nb-NO" sz="2800" spc="-1" strike="noStrike">
              <a:solidFill>
                <a:srgbClr val="000000"/>
              </a:solidFill>
              <a:latin typeface="Georgia"/>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endParaRPr b="0" lang="nb-NO" sz="1800" spc="-1" strike="noStrike">
              <a:solidFill>
                <a:srgbClr val="000000"/>
              </a:solidFill>
              <a:latin typeface="Georgia"/>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nb-NO" sz="2800" spc="-1" strike="noStrike">
              <a:solidFill>
                <a:srgbClr val="000000"/>
              </a:solidFill>
              <a:latin typeface="Georgia"/>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nb-NO" sz="2800" spc="-1" strike="noStrike">
              <a:solidFill>
                <a:srgbClr val="000000"/>
              </a:solidFill>
              <a:latin typeface="Georgia"/>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Bilde 9" descr=""/>
          <p:cNvPicPr/>
          <p:nvPr/>
        </p:nvPicPr>
        <p:blipFill>
          <a:blip r:embed="rId2"/>
          <a:stretch/>
        </p:blipFill>
        <p:spPr>
          <a:xfrm>
            <a:off x="259920" y="6147720"/>
            <a:ext cx="2023560" cy="486720"/>
          </a:xfrm>
          <a:prstGeom prst="rect">
            <a:avLst/>
          </a:prstGeom>
          <a:ln>
            <a:noFill/>
          </a:ln>
        </p:spPr>
      </p:pic>
      <p:sp>
        <p:nvSpPr>
          <p:cNvPr id="1" name="PlaceHolder 1"/>
          <p:cNvSpPr>
            <a:spLocks noGrp="1"/>
          </p:cNvSpPr>
          <p:nvPr>
            <p:ph type="dt"/>
          </p:nvPr>
        </p:nvSpPr>
        <p:spPr>
          <a:xfrm>
            <a:off x="3913560" y="6356520"/>
            <a:ext cx="1099080" cy="364680"/>
          </a:xfrm>
          <a:prstGeom prst="rect">
            <a:avLst/>
          </a:prstGeom>
        </p:spPr>
        <p:txBody>
          <a:bodyPr anchor="ctr"/>
          <a:p>
            <a:pPr>
              <a:lnSpc>
                <a:spcPct val="100000"/>
              </a:lnSpc>
            </a:pPr>
            <a:fld id="{1921D32E-F1AA-415C-B9BE-DF212A263A4A}" type="datetime">
              <a:rPr b="0" lang="nb-NO" sz="1200" spc="-1" strike="noStrike">
                <a:solidFill>
                  <a:srgbClr val="8b8b8b"/>
                </a:solidFill>
                <a:latin typeface="Georgia"/>
              </a:rPr>
              <a:t>25.04.18</a:t>
            </a:fld>
            <a:endParaRPr b="0" lang="nb-NO" sz="1200" spc="-1" strike="noStrike">
              <a:latin typeface="Times New Roman"/>
            </a:endParaRPr>
          </a:p>
        </p:txBody>
      </p:sp>
      <p:sp>
        <p:nvSpPr>
          <p:cNvPr id="2" name="PlaceHolder 2"/>
          <p:cNvSpPr>
            <a:spLocks noGrp="1"/>
          </p:cNvSpPr>
          <p:nvPr>
            <p:ph type="ftr"/>
          </p:nvPr>
        </p:nvSpPr>
        <p:spPr>
          <a:xfrm>
            <a:off x="5013000" y="6356520"/>
            <a:ext cx="2895120" cy="364680"/>
          </a:xfrm>
          <a:prstGeom prst="rect">
            <a:avLst/>
          </a:prstGeom>
        </p:spPr>
        <p:txBody>
          <a:bodyPr anchor="ctr"/>
          <a:p>
            <a:endParaRPr b="0" lang="nb-NO" sz="2400" spc="-1" strike="noStrike">
              <a:latin typeface="Times New Roman"/>
            </a:endParaRPr>
          </a:p>
        </p:txBody>
      </p:sp>
      <p:sp>
        <p:nvSpPr>
          <p:cNvPr id="3" name="PlaceHolder 3"/>
          <p:cNvSpPr>
            <a:spLocks noGrp="1"/>
          </p:cNvSpPr>
          <p:nvPr>
            <p:ph type="sldNum"/>
          </p:nvPr>
        </p:nvSpPr>
        <p:spPr>
          <a:xfrm>
            <a:off x="7908480" y="6356520"/>
            <a:ext cx="777960" cy="364680"/>
          </a:xfrm>
          <a:prstGeom prst="rect">
            <a:avLst/>
          </a:prstGeom>
        </p:spPr>
        <p:txBody>
          <a:bodyPr anchor="ctr"/>
          <a:p>
            <a:pPr algn="r">
              <a:lnSpc>
                <a:spcPct val="100000"/>
              </a:lnSpc>
            </a:pPr>
            <a:fld id="{58DB5103-CFCF-4389-9088-BF23B1F9853A}" type="slidenum">
              <a:rPr b="0" lang="nb-NO" sz="1200" spc="-1" strike="noStrike">
                <a:solidFill>
                  <a:srgbClr val="8b8b8b"/>
                </a:solidFill>
                <a:latin typeface="Georgia"/>
              </a:rPr>
              <a:t>&lt;nummer&gt;</a:t>
            </a:fld>
            <a:endParaRPr b="0" lang="nb-NO" sz="1200" spc="-1" strike="noStrike">
              <a:latin typeface="Times New Roman"/>
            </a:endParaRPr>
          </a:p>
        </p:txBody>
      </p:sp>
      <p:sp>
        <p:nvSpPr>
          <p:cNvPr id="4" name="PlaceHolder 4"/>
          <p:cNvSpPr>
            <a:spLocks noGrp="1"/>
          </p:cNvSpPr>
          <p:nvPr>
            <p:ph type="title"/>
          </p:nvPr>
        </p:nvSpPr>
        <p:spPr>
          <a:xfrm>
            <a:off x="457200" y="273600"/>
            <a:ext cx="8229240" cy="1144800"/>
          </a:xfrm>
          <a:prstGeom prst="rect">
            <a:avLst/>
          </a:prstGeom>
        </p:spPr>
        <p:txBody>
          <a:bodyPr lIns="0" rIns="0" tIns="0" bIns="0" anchor="ctr"/>
          <a:p>
            <a:r>
              <a:rPr b="0" lang="nb-NO" sz="1800" spc="-1" strike="noStrike">
                <a:solidFill>
                  <a:srgbClr val="000000"/>
                </a:solidFill>
                <a:latin typeface="Georgia"/>
              </a:rPr>
              <a:t>Klikk for å redigere titteltekstformatet</a:t>
            </a:r>
            <a:endParaRPr b="0" lang="nb-NO" sz="1800" spc="-1" strike="noStrike">
              <a:solidFill>
                <a:srgbClr val="000000"/>
              </a:solidFill>
              <a:latin typeface="Georgia"/>
            </a:endParaRPr>
          </a:p>
        </p:txBody>
      </p:sp>
      <p:sp>
        <p:nvSpPr>
          <p:cNvPr id="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nb-NO" sz="2800" spc="-1" strike="noStrike">
                <a:solidFill>
                  <a:srgbClr val="000000"/>
                </a:solidFill>
                <a:latin typeface="Georgia"/>
              </a:rPr>
              <a:t>Klikk for å redigere formatet på disposisjonsteksten</a:t>
            </a:r>
            <a:endParaRPr b="0" lang="nb-NO" sz="2800" spc="-1" strike="noStrike">
              <a:solidFill>
                <a:srgbClr val="000000"/>
              </a:solidFill>
              <a:latin typeface="Georgia"/>
            </a:endParaRPr>
          </a:p>
          <a:p>
            <a:pPr lvl="1" marL="864000" indent="-324000">
              <a:spcBef>
                <a:spcPts val="1134"/>
              </a:spcBef>
              <a:buClr>
                <a:srgbClr val="000000"/>
              </a:buClr>
              <a:buSzPct val="75000"/>
              <a:buFont typeface="Symbol" charset="2"/>
              <a:buChar char=""/>
            </a:pPr>
            <a:r>
              <a:rPr b="0" lang="nb-NO" sz="2400" spc="-1" strike="noStrike">
                <a:solidFill>
                  <a:srgbClr val="000000"/>
                </a:solidFill>
                <a:latin typeface="Georgia"/>
              </a:rPr>
              <a:t>Andre disposisjonsnivå</a:t>
            </a:r>
            <a:endParaRPr b="0" lang="nb-NO" sz="2400" spc="-1" strike="noStrike">
              <a:solidFill>
                <a:srgbClr val="000000"/>
              </a:solidFill>
              <a:latin typeface="Georgia"/>
            </a:endParaRPr>
          </a:p>
          <a:p>
            <a:pPr lvl="2" marL="1296000" indent="-288000">
              <a:spcBef>
                <a:spcPts val="850"/>
              </a:spcBef>
              <a:buClr>
                <a:srgbClr val="000000"/>
              </a:buClr>
              <a:buSzPct val="45000"/>
              <a:buFont typeface="Wingdings" charset="2"/>
              <a:buChar char=""/>
            </a:pPr>
            <a:r>
              <a:rPr b="0" lang="nb-NO" sz="2000" spc="-1" strike="noStrike">
                <a:solidFill>
                  <a:srgbClr val="000000"/>
                </a:solidFill>
                <a:latin typeface="Georgia"/>
              </a:rPr>
              <a:t>Tredje disposisjonsnivå</a:t>
            </a:r>
            <a:endParaRPr b="0" lang="nb-NO" sz="2000" spc="-1" strike="noStrike">
              <a:solidFill>
                <a:srgbClr val="000000"/>
              </a:solidFill>
              <a:latin typeface="Georgia"/>
            </a:endParaRPr>
          </a:p>
          <a:p>
            <a:pPr lvl="3" marL="1728000" indent="-216000">
              <a:spcBef>
                <a:spcPts val="567"/>
              </a:spcBef>
              <a:buClr>
                <a:srgbClr val="000000"/>
              </a:buClr>
              <a:buSzPct val="75000"/>
              <a:buFont typeface="Symbol" charset="2"/>
              <a:buChar char=""/>
            </a:pPr>
            <a:r>
              <a:rPr b="0" lang="nb-NO" sz="2000" spc="-1" strike="noStrike">
                <a:solidFill>
                  <a:srgbClr val="000000"/>
                </a:solidFill>
                <a:latin typeface="Georgia"/>
              </a:rPr>
              <a:t>Fjerde disposisjonsnivå</a:t>
            </a:r>
            <a:endParaRPr b="0" lang="nb-NO" sz="2000" spc="-1" strike="noStrike">
              <a:solidFill>
                <a:srgbClr val="000000"/>
              </a:solidFill>
              <a:latin typeface="Georgia"/>
            </a:endParaRPr>
          </a:p>
          <a:p>
            <a:pPr lvl="4" marL="2160000" indent="-216000">
              <a:spcBef>
                <a:spcPts val="283"/>
              </a:spcBef>
              <a:buClr>
                <a:srgbClr val="000000"/>
              </a:buClr>
              <a:buSzPct val="45000"/>
              <a:buFont typeface="Wingdings" charset="2"/>
              <a:buChar char=""/>
            </a:pPr>
            <a:r>
              <a:rPr b="0" lang="nb-NO" sz="2000" spc="-1" strike="noStrike">
                <a:solidFill>
                  <a:srgbClr val="000000"/>
                </a:solidFill>
                <a:latin typeface="Georgia"/>
              </a:rPr>
              <a:t>Femte disposisjonsnivå</a:t>
            </a:r>
            <a:endParaRPr b="0" lang="nb-NO" sz="2000" spc="-1" strike="noStrike">
              <a:solidFill>
                <a:srgbClr val="000000"/>
              </a:solidFill>
              <a:latin typeface="Georgia"/>
            </a:endParaRPr>
          </a:p>
          <a:p>
            <a:pPr lvl="5" marL="2592000" indent="-216000">
              <a:spcBef>
                <a:spcPts val="283"/>
              </a:spcBef>
              <a:buClr>
                <a:srgbClr val="000000"/>
              </a:buClr>
              <a:buSzPct val="45000"/>
              <a:buFont typeface="Wingdings" charset="2"/>
              <a:buChar char=""/>
            </a:pPr>
            <a:r>
              <a:rPr b="0" lang="nb-NO" sz="2000" spc="-1" strike="noStrike">
                <a:solidFill>
                  <a:srgbClr val="000000"/>
                </a:solidFill>
                <a:latin typeface="Georgia"/>
              </a:rPr>
              <a:t>Sjette disposisjonsnivå</a:t>
            </a:r>
            <a:endParaRPr b="0" lang="nb-NO" sz="2000" spc="-1" strike="noStrike">
              <a:solidFill>
                <a:srgbClr val="000000"/>
              </a:solidFill>
              <a:latin typeface="Georgia"/>
            </a:endParaRPr>
          </a:p>
          <a:p>
            <a:pPr lvl="6" marL="3024000" indent="-216000">
              <a:spcBef>
                <a:spcPts val="283"/>
              </a:spcBef>
              <a:buClr>
                <a:srgbClr val="000000"/>
              </a:buClr>
              <a:buSzPct val="45000"/>
              <a:buFont typeface="Wingdings" charset="2"/>
              <a:buChar char=""/>
            </a:pPr>
            <a:r>
              <a:rPr b="0" lang="nb-NO" sz="2000" spc="-1" strike="noStrike">
                <a:solidFill>
                  <a:srgbClr val="000000"/>
                </a:solidFill>
                <a:latin typeface="Georgia"/>
              </a:rPr>
              <a:t>Sjuende disposisjonsnivå</a:t>
            </a:r>
            <a:endParaRPr b="0" lang="nb-NO" sz="2000" spc="-1" strike="noStrike">
              <a:solidFill>
                <a:srgbClr val="000000"/>
              </a:solidFill>
              <a:latin typeface="Georgia"/>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Bilde 9" descr=""/>
          <p:cNvPicPr/>
          <p:nvPr/>
        </p:nvPicPr>
        <p:blipFill>
          <a:blip r:embed="rId2"/>
          <a:stretch/>
        </p:blipFill>
        <p:spPr>
          <a:xfrm>
            <a:off x="259920" y="6147720"/>
            <a:ext cx="2023560" cy="486720"/>
          </a:xfrm>
          <a:prstGeom prst="rect">
            <a:avLst/>
          </a:prstGeom>
          <a:ln>
            <a:noFill/>
          </a:ln>
        </p:spPr>
      </p:pic>
      <p:sp>
        <p:nvSpPr>
          <p:cNvPr id="43" name="PlaceHolder 1"/>
          <p:cNvSpPr>
            <a:spLocks noGrp="1"/>
          </p:cNvSpPr>
          <p:nvPr>
            <p:ph type="title"/>
          </p:nvPr>
        </p:nvSpPr>
        <p:spPr>
          <a:xfrm>
            <a:off x="1069560" y="1144440"/>
            <a:ext cx="7616880" cy="1142640"/>
          </a:xfrm>
          <a:prstGeom prst="rect">
            <a:avLst/>
          </a:prstGeom>
        </p:spPr>
        <p:txBody>
          <a:bodyPr anchor="ctr"/>
          <a:p>
            <a:pPr>
              <a:lnSpc>
                <a:spcPct val="100000"/>
              </a:lnSpc>
            </a:pPr>
            <a:r>
              <a:rPr b="1" lang="nb-NO" sz="3600" spc="-1" strike="noStrike">
                <a:solidFill>
                  <a:srgbClr val="7b715e"/>
                </a:solidFill>
                <a:latin typeface="Century Gothic"/>
              </a:rPr>
              <a:t>Klikk for å redigere tittelstil</a:t>
            </a:r>
            <a:endParaRPr b="0" lang="nb-NO" sz="3600" spc="-1" strike="noStrike">
              <a:solidFill>
                <a:srgbClr val="000000"/>
              </a:solidFill>
              <a:latin typeface="Georgia"/>
            </a:endParaRPr>
          </a:p>
        </p:txBody>
      </p:sp>
      <p:sp>
        <p:nvSpPr>
          <p:cNvPr id="44" name="PlaceHolder 2"/>
          <p:cNvSpPr>
            <a:spLocks noGrp="1"/>
          </p:cNvSpPr>
          <p:nvPr>
            <p:ph type="body"/>
          </p:nvPr>
        </p:nvSpPr>
        <p:spPr>
          <a:xfrm>
            <a:off x="1069560" y="2287440"/>
            <a:ext cx="7616880" cy="4068360"/>
          </a:xfrm>
          <a:prstGeom prst="rect">
            <a:avLst/>
          </a:prstGeom>
        </p:spPr>
        <p:txBody>
          <a:bodyPr/>
          <a:p>
            <a:pPr marL="343080" indent="-342720">
              <a:lnSpc>
                <a:spcPct val="100000"/>
              </a:lnSpc>
              <a:spcBef>
                <a:spcPts val="561"/>
              </a:spcBef>
              <a:buClr>
                <a:srgbClr val="000000"/>
              </a:buClr>
              <a:buFont typeface="Arial"/>
              <a:buChar char="•"/>
            </a:pPr>
            <a:r>
              <a:rPr b="0" lang="nb-NO" sz="2800" spc="-1" strike="noStrike">
                <a:solidFill>
                  <a:srgbClr val="000000"/>
                </a:solidFill>
                <a:latin typeface="Georgia"/>
              </a:rPr>
              <a:t>Klikk for å redigere tekststiler i malen</a:t>
            </a:r>
            <a:endParaRPr b="0" lang="nb-NO" sz="2800" spc="-1" strike="noStrike">
              <a:solidFill>
                <a:srgbClr val="000000"/>
              </a:solidFill>
              <a:latin typeface="Georgia"/>
            </a:endParaRPr>
          </a:p>
          <a:p>
            <a:pPr lvl="1" marL="743040" indent="-285480">
              <a:lnSpc>
                <a:spcPct val="100000"/>
              </a:lnSpc>
              <a:spcBef>
                <a:spcPts val="561"/>
              </a:spcBef>
              <a:buClr>
                <a:srgbClr val="000000"/>
              </a:buClr>
              <a:buFont typeface="Arial"/>
              <a:buChar char="–"/>
            </a:pPr>
            <a:r>
              <a:rPr b="0" lang="nb-NO" sz="2800" spc="-1" strike="noStrike">
                <a:solidFill>
                  <a:srgbClr val="000000"/>
                </a:solidFill>
                <a:latin typeface="Georgia"/>
              </a:rPr>
              <a:t>Andre nivå</a:t>
            </a:r>
            <a:endParaRPr b="0" lang="nb-NO" sz="2800" spc="-1" strike="noStrike">
              <a:solidFill>
                <a:srgbClr val="000000"/>
              </a:solidFill>
              <a:latin typeface="Georgia"/>
            </a:endParaRPr>
          </a:p>
          <a:p>
            <a:pPr lvl="2" marL="1143000" indent="-228240">
              <a:lnSpc>
                <a:spcPct val="100000"/>
              </a:lnSpc>
              <a:spcBef>
                <a:spcPts val="479"/>
              </a:spcBef>
              <a:buClr>
                <a:srgbClr val="000000"/>
              </a:buClr>
              <a:buFont typeface="Arial"/>
              <a:buChar char="•"/>
            </a:pPr>
            <a:r>
              <a:rPr b="0" lang="nb-NO" sz="2400" spc="-1" strike="noStrike">
                <a:solidFill>
                  <a:srgbClr val="000000"/>
                </a:solidFill>
                <a:latin typeface="Georgia"/>
              </a:rPr>
              <a:t>Tredje nivå</a:t>
            </a:r>
            <a:endParaRPr b="0" lang="nb-NO" sz="2400" spc="-1" strike="noStrike">
              <a:solidFill>
                <a:srgbClr val="000000"/>
              </a:solidFill>
              <a:latin typeface="Georgia"/>
            </a:endParaRPr>
          </a:p>
          <a:p>
            <a:pPr lvl="3" marL="1600200" indent="-228240">
              <a:lnSpc>
                <a:spcPct val="100000"/>
              </a:lnSpc>
              <a:spcBef>
                <a:spcPts val="400"/>
              </a:spcBef>
              <a:buClr>
                <a:srgbClr val="000000"/>
              </a:buClr>
              <a:buFont typeface="Arial"/>
              <a:buChar char="–"/>
            </a:pPr>
            <a:r>
              <a:rPr b="0" lang="nb-NO" sz="2000" spc="-1" strike="noStrike">
                <a:solidFill>
                  <a:srgbClr val="000000"/>
                </a:solidFill>
                <a:latin typeface="Georgia"/>
              </a:rPr>
              <a:t>Fjerde nivå</a:t>
            </a:r>
            <a:endParaRPr b="0" lang="nb-NO" sz="2000" spc="-1" strike="noStrike">
              <a:solidFill>
                <a:srgbClr val="000000"/>
              </a:solidFill>
              <a:latin typeface="Georgia"/>
            </a:endParaRPr>
          </a:p>
          <a:p>
            <a:pPr lvl="4" marL="2057400" indent="-228240">
              <a:lnSpc>
                <a:spcPct val="100000"/>
              </a:lnSpc>
              <a:spcBef>
                <a:spcPts val="400"/>
              </a:spcBef>
              <a:buClr>
                <a:srgbClr val="000000"/>
              </a:buClr>
              <a:buFont typeface="Arial"/>
              <a:buChar char="»"/>
            </a:pPr>
            <a:r>
              <a:rPr b="0" lang="nb-NO" sz="2000" spc="-1" strike="noStrike">
                <a:solidFill>
                  <a:srgbClr val="000000"/>
                </a:solidFill>
                <a:latin typeface="Georgia"/>
              </a:rPr>
              <a:t>Femte nivå</a:t>
            </a:r>
            <a:endParaRPr b="0" lang="nb-NO" sz="2000" spc="-1" strike="noStrike">
              <a:solidFill>
                <a:srgbClr val="000000"/>
              </a:solidFill>
              <a:latin typeface="Georgia"/>
            </a:endParaRPr>
          </a:p>
        </p:txBody>
      </p:sp>
      <p:sp>
        <p:nvSpPr>
          <p:cNvPr id="45" name="PlaceHolder 3"/>
          <p:cNvSpPr>
            <a:spLocks noGrp="1"/>
          </p:cNvSpPr>
          <p:nvPr>
            <p:ph type="dt"/>
          </p:nvPr>
        </p:nvSpPr>
        <p:spPr>
          <a:xfrm>
            <a:off x="3913560" y="6356520"/>
            <a:ext cx="1099080" cy="364680"/>
          </a:xfrm>
          <a:prstGeom prst="rect">
            <a:avLst/>
          </a:prstGeom>
        </p:spPr>
        <p:txBody>
          <a:bodyPr anchor="ctr"/>
          <a:p>
            <a:pPr>
              <a:lnSpc>
                <a:spcPct val="100000"/>
              </a:lnSpc>
            </a:pPr>
            <a:fld id="{1E456AA0-1641-4A9C-ABB5-4E630C79BBD7}" type="datetime">
              <a:rPr b="0" lang="nb-NO" sz="1200" spc="-1" strike="noStrike">
                <a:solidFill>
                  <a:srgbClr val="8b8b8b"/>
                </a:solidFill>
                <a:latin typeface="Georgia"/>
              </a:rPr>
              <a:t>25.04.18</a:t>
            </a:fld>
            <a:endParaRPr b="0" lang="nb-NO" sz="1200" spc="-1" strike="noStrike">
              <a:latin typeface="Times New Roman"/>
            </a:endParaRPr>
          </a:p>
        </p:txBody>
      </p:sp>
      <p:sp>
        <p:nvSpPr>
          <p:cNvPr id="46" name="PlaceHolder 4"/>
          <p:cNvSpPr>
            <a:spLocks noGrp="1"/>
          </p:cNvSpPr>
          <p:nvPr>
            <p:ph type="ftr"/>
          </p:nvPr>
        </p:nvSpPr>
        <p:spPr>
          <a:xfrm>
            <a:off x="5013000" y="6356520"/>
            <a:ext cx="2895120" cy="364680"/>
          </a:xfrm>
          <a:prstGeom prst="rect">
            <a:avLst/>
          </a:prstGeom>
        </p:spPr>
        <p:txBody>
          <a:bodyPr anchor="ctr"/>
          <a:p>
            <a:endParaRPr b="0" lang="nb-NO" sz="2400" spc="-1" strike="noStrike">
              <a:latin typeface="Times New Roman"/>
            </a:endParaRPr>
          </a:p>
        </p:txBody>
      </p:sp>
      <p:sp>
        <p:nvSpPr>
          <p:cNvPr id="47" name="PlaceHolder 5"/>
          <p:cNvSpPr>
            <a:spLocks noGrp="1"/>
          </p:cNvSpPr>
          <p:nvPr>
            <p:ph type="sldNum"/>
          </p:nvPr>
        </p:nvSpPr>
        <p:spPr>
          <a:xfrm>
            <a:off x="7908480" y="6356520"/>
            <a:ext cx="777960" cy="364680"/>
          </a:xfrm>
          <a:prstGeom prst="rect">
            <a:avLst/>
          </a:prstGeom>
        </p:spPr>
        <p:txBody>
          <a:bodyPr anchor="ctr"/>
          <a:p>
            <a:pPr algn="r">
              <a:lnSpc>
                <a:spcPct val="100000"/>
              </a:lnSpc>
            </a:pPr>
            <a:fld id="{197E162C-BF99-4618-919C-D65419E6C6A0}" type="slidenum">
              <a:rPr b="0" lang="nb-NO" sz="1200" spc="-1" strike="noStrike">
                <a:solidFill>
                  <a:srgbClr val="8b8b8b"/>
                </a:solidFill>
                <a:latin typeface="Georgia"/>
              </a:rPr>
              <a:t>&lt;nummer&gt;</a:t>
            </a:fld>
            <a:endParaRPr b="0" lang="nb-NO"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slideLayout" Target="../slideLayouts/slideLayout13.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jpeg"/><Relationship Id="rId3" Type="http://schemas.openxmlformats.org/officeDocument/2006/relationships/slideLayout" Target="../slideLayouts/slideLayout1.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slideLayout" Target="../slideLayouts/slideLayout1.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image" Target="../media/image25.jpeg"/><Relationship Id="rId3" Type="http://schemas.openxmlformats.org/officeDocument/2006/relationships/slideLayout" Target="../slideLayouts/slideLayout1.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1.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jpeg"/><Relationship Id="rId3" Type="http://schemas.openxmlformats.org/officeDocument/2006/relationships/slideLayout" Target="../slideLayouts/slideLayout1.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1.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jpeg"/><Relationship Id="rId3" Type="http://schemas.openxmlformats.org/officeDocument/2006/relationships/slideLayout" Target="../slideLayouts/slideLayout1.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1.xml"/><Relationship Id="rId5"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hyperlink" Target="http://id.loc.gov/authorities/names/n2002049296.html" TargetMode="External"/><Relationship Id="rId2" Type="http://schemas.openxmlformats.org/officeDocument/2006/relationships/hyperlink" Target="http://id.loc.gov/authorities/names/n2002049296.html" TargetMode="External"/><Relationship Id="rId3" Type="http://schemas.openxmlformats.org/officeDocument/2006/relationships/image" Target="../media/image32.png"/><Relationship Id="rId4" Type="http://schemas.openxmlformats.org/officeDocument/2006/relationships/image" Target="../media/image33.jpeg"/><Relationship Id="rId5" Type="http://schemas.openxmlformats.org/officeDocument/2006/relationships/slideLayout" Target="../slideLayouts/slideLayout1.xml"/><Relationship Id="rId6"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jpeg"/><Relationship Id="rId4" Type="http://schemas.openxmlformats.org/officeDocument/2006/relationships/slideLayout" Target="../slideLayouts/slideLayout1.xml"/><Relationship Id="rId5"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image" Target="../media/image38.png"/><Relationship Id="rId3" Type="http://schemas.openxmlformats.org/officeDocument/2006/relationships/slideLayout" Target="../slideLayouts/slideLayout1.xml"/><Relationship Id="rId4"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slideLayout" Target="../slideLayouts/slideLayout1.xml"/><Relationship Id="rId4"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image" Target="../media/image44.png"/><Relationship Id="rId3" Type="http://schemas.openxmlformats.org/officeDocument/2006/relationships/slideLayout" Target="../slideLayouts/slideLayout1.xml"/><Relationship Id="rId4"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slideLayout" Target="../slideLayouts/slideLayout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slideLayout" Target="../slideLayouts/slideLayout1.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slideLayout" Target="../slideLayouts/slideLayout13.xml"/><Relationship Id="rId4"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hyperlink" Target="http://www.rdatoolkit.org/3Rproject/SR4" TargetMode="External"/><Relationship Id="rId2" Type="http://schemas.openxmlformats.org/officeDocument/2006/relationships/image" Target="../media/image49.png"/><Relationship Id="rId3"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50.jpeg"/><Relationship Id="rId2" Type="http://schemas.openxmlformats.org/officeDocument/2006/relationships/slideLayout" Target="../slideLayouts/slideLayout1.xml"/><Relationship Id="rId3" Type="http://schemas.openxmlformats.org/officeDocument/2006/relationships/notesSlide" Target="../notesSlides/notesSlide30.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xml"/><Relationship Id="rId3"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png"/><Relationship Id="rId3" Type="http://schemas.openxmlformats.org/officeDocument/2006/relationships/slideLayout" Target="../slideLayouts/slideLayout1.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1.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0" name="Bilde 1" descr=""/>
          <p:cNvPicPr/>
          <p:nvPr/>
        </p:nvPicPr>
        <p:blipFill>
          <a:blip r:embed="rId1"/>
          <a:stretch/>
        </p:blipFill>
        <p:spPr>
          <a:xfrm>
            <a:off x="0" y="0"/>
            <a:ext cx="9143640" cy="6857640"/>
          </a:xfrm>
          <a:prstGeom prst="rect">
            <a:avLst/>
          </a:prstGeom>
          <a:ln>
            <a:noFill/>
          </a:ln>
        </p:spPr>
      </p:pic>
      <p:sp>
        <p:nvSpPr>
          <p:cNvPr id="91" name="CustomShape 1"/>
          <p:cNvSpPr/>
          <p:nvPr/>
        </p:nvSpPr>
        <p:spPr>
          <a:xfrm>
            <a:off x="0" y="0"/>
            <a:ext cx="9143640" cy="760680"/>
          </a:xfrm>
          <a:prstGeom prst="rect">
            <a:avLst/>
          </a:prstGeom>
          <a:solidFill>
            <a:schemeClr val="tx1"/>
          </a:solidFill>
          <a:ln>
            <a:noFill/>
          </a:ln>
        </p:spPr>
        <p:style>
          <a:lnRef idx="0"/>
          <a:fillRef idx="0"/>
          <a:effectRef idx="0"/>
          <a:fontRef idx="minor"/>
        </p:style>
        <p:txBody>
          <a:bodyPr lIns="90000" rIns="90000" tIns="45000" bIns="45000"/>
          <a:p>
            <a:pPr>
              <a:lnSpc>
                <a:spcPct val="100000"/>
              </a:lnSpc>
            </a:pPr>
            <a:r>
              <a:rPr b="0" lang="nb-NO" sz="4400" spc="-1" strike="noStrike">
                <a:solidFill>
                  <a:srgbClr val="ffffff"/>
                </a:solidFill>
                <a:latin typeface="Century Gothic"/>
              </a:rPr>
              <a:t>RDA : fra kortkatalog til internett</a:t>
            </a:r>
            <a:endParaRPr b="0" lang="nb-NO" sz="4400" spc="-1" strike="noStrike">
              <a:latin typeface="Arial"/>
            </a:endParaRPr>
          </a:p>
        </p:txBody>
      </p:sp>
      <p:sp>
        <p:nvSpPr>
          <p:cNvPr id="92" name="CustomShape 2"/>
          <p:cNvSpPr/>
          <p:nvPr/>
        </p:nvSpPr>
        <p:spPr>
          <a:xfrm rot="177600">
            <a:off x="6228720" y="1509840"/>
            <a:ext cx="2616480" cy="700200"/>
          </a:xfrm>
          <a:prstGeom prst="rect">
            <a:avLst/>
          </a:prstGeom>
          <a:noFill/>
          <a:ln>
            <a:noFill/>
          </a:ln>
        </p:spPr>
        <p:style>
          <a:lnRef idx="0"/>
          <a:fillRef idx="0"/>
          <a:effectRef idx="0"/>
          <a:fontRef idx="minor"/>
        </p:style>
        <p:txBody>
          <a:bodyPr lIns="90000" rIns="90000" tIns="45000" bIns="45000"/>
          <a:p>
            <a:pPr>
              <a:lnSpc>
                <a:spcPct val="100000"/>
              </a:lnSpc>
            </a:pPr>
            <a:r>
              <a:rPr b="0" lang="nb-NO" sz="2000" spc="-1" strike="noStrike">
                <a:solidFill>
                  <a:srgbClr val="ffffff"/>
                </a:solidFill>
                <a:latin typeface="Century Gothic"/>
              </a:rPr>
              <a:t>Hilde Høgås,</a:t>
            </a:r>
            <a:endParaRPr b="0" lang="nb-NO" sz="2000" spc="-1" strike="noStrike">
              <a:latin typeface="Arial"/>
            </a:endParaRPr>
          </a:p>
          <a:p>
            <a:pPr>
              <a:lnSpc>
                <a:spcPct val="100000"/>
              </a:lnSpc>
            </a:pPr>
            <a:r>
              <a:rPr b="0" lang="nb-NO" sz="2000" spc="-1" strike="noStrike">
                <a:solidFill>
                  <a:srgbClr val="ffffff"/>
                </a:solidFill>
                <a:latin typeface="Century Gothic"/>
              </a:rPr>
              <a:t>Nasjonalbiblioteket </a:t>
            </a:r>
            <a:endParaRPr b="0" lang="nb-NO" sz="20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CustomShape 1"/>
          <p:cNvSpPr/>
          <p:nvPr/>
        </p:nvSpPr>
        <p:spPr>
          <a:xfrm>
            <a:off x="431640" y="2842920"/>
            <a:ext cx="8465760" cy="1430280"/>
          </a:xfrm>
          <a:prstGeom prst="rect">
            <a:avLst/>
          </a:prstGeom>
          <a:noFill/>
          <a:ln>
            <a:noFill/>
          </a:ln>
        </p:spPr>
        <p:style>
          <a:lnRef idx="0"/>
          <a:fillRef idx="0"/>
          <a:effectRef idx="0"/>
          <a:fontRef idx="minor"/>
        </p:style>
        <p:txBody>
          <a:bodyPr lIns="90000" rIns="90000" tIns="45000" bIns="45000"/>
          <a:p>
            <a:pPr>
              <a:lnSpc>
                <a:spcPct val="100000"/>
              </a:lnSpc>
            </a:pPr>
            <a:r>
              <a:rPr b="0" lang="nb-NO" sz="4400" spc="-1" strike="noStrike">
                <a:solidFill>
                  <a:srgbClr val="000000"/>
                </a:solidFill>
                <a:latin typeface="Century Gothic"/>
              </a:rPr>
              <a:t>FRBR  +  FRAD  +  FRSAD = LRM</a:t>
            </a:r>
            <a:endParaRPr b="0" lang="nb-NO" sz="4400" spc="-1" strike="noStrike">
              <a:latin typeface="Arial"/>
            </a:endParaRPr>
          </a:p>
        </p:txBody>
      </p:sp>
      <p:sp>
        <p:nvSpPr>
          <p:cNvPr id="133" name="CustomShape 2"/>
          <p:cNvSpPr/>
          <p:nvPr/>
        </p:nvSpPr>
        <p:spPr>
          <a:xfrm>
            <a:off x="6357960" y="4288680"/>
            <a:ext cx="2342160" cy="1986840"/>
          </a:xfrm>
          <a:prstGeom prst="borderCallout2">
            <a:avLst>
              <a:gd name="adj1" fmla="val -7799"/>
              <a:gd name="adj2" fmla="val 55791"/>
              <a:gd name="adj3" fmla="val -18418"/>
              <a:gd name="adj4" fmla="val 58238"/>
              <a:gd name="adj5" fmla="val -31748"/>
              <a:gd name="adj6" fmla="val 60016"/>
            </a:avLst>
          </a:prstGeom>
          <a:ln>
            <a:round/>
          </a:ln>
        </p:spPr>
        <p:style>
          <a:lnRef idx="2">
            <a:schemeClr val="dk1"/>
          </a:lnRef>
          <a:fillRef idx="1">
            <a:schemeClr val="lt1"/>
          </a:fillRef>
          <a:effectRef idx="0">
            <a:schemeClr val="dk1"/>
          </a:effectRef>
          <a:fontRef idx="minor"/>
        </p:style>
        <p:txBody>
          <a:bodyPr lIns="90000" rIns="90000" tIns="45000" bIns="45000" anchor="ctr"/>
          <a:p>
            <a:pPr>
              <a:lnSpc>
                <a:spcPct val="100000"/>
              </a:lnSpc>
            </a:pPr>
            <a:r>
              <a:rPr b="0" lang="nb-NO" sz="2800" spc="-1" strike="noStrike">
                <a:solidFill>
                  <a:srgbClr val="000000"/>
                </a:solidFill>
                <a:latin typeface="Century Gothic"/>
              </a:rPr>
              <a:t>Library Reference Model</a:t>
            </a:r>
            <a:endParaRPr b="0" lang="nb-NO" sz="2800" spc="-1" strike="noStrike">
              <a:latin typeface="Arial"/>
            </a:endParaRPr>
          </a:p>
        </p:txBody>
      </p:sp>
      <p:sp>
        <p:nvSpPr>
          <p:cNvPr id="134" name="CustomShape 3"/>
          <p:cNvSpPr/>
          <p:nvPr/>
        </p:nvSpPr>
        <p:spPr>
          <a:xfrm>
            <a:off x="1912680" y="4245840"/>
            <a:ext cx="2869920" cy="2029680"/>
          </a:xfrm>
          <a:prstGeom prst="borderCallout2">
            <a:avLst>
              <a:gd name="adj1" fmla="val -7799"/>
              <a:gd name="adj2" fmla="val 55791"/>
              <a:gd name="adj3" fmla="val -18418"/>
              <a:gd name="adj4" fmla="val 58238"/>
              <a:gd name="adj5" fmla="val -31748"/>
              <a:gd name="adj6" fmla="val 60016"/>
            </a:avLst>
          </a:prstGeom>
          <a:ln>
            <a:round/>
          </a:ln>
        </p:spPr>
        <p:style>
          <a:lnRef idx="2">
            <a:schemeClr val="dk1"/>
          </a:lnRef>
          <a:fillRef idx="1">
            <a:schemeClr val="lt1"/>
          </a:fillRef>
          <a:effectRef idx="0">
            <a:schemeClr val="dk1"/>
          </a:effectRef>
          <a:fontRef idx="minor"/>
        </p:style>
        <p:txBody>
          <a:bodyPr lIns="90000" rIns="90000" tIns="45000" bIns="45000" anchor="ctr"/>
          <a:p>
            <a:pPr>
              <a:lnSpc>
                <a:spcPct val="100000"/>
              </a:lnSpc>
            </a:pPr>
            <a:r>
              <a:rPr b="0" lang="nb-NO" sz="2800" spc="-1" strike="noStrike">
                <a:solidFill>
                  <a:srgbClr val="000000"/>
                </a:solidFill>
                <a:latin typeface="Century Gothic"/>
              </a:rPr>
              <a:t>Functional Requirements for Authority Data</a:t>
            </a:r>
            <a:endParaRPr b="0" lang="nb-NO" sz="2800" spc="-1" strike="noStrike">
              <a:latin typeface="Arial"/>
            </a:endParaRPr>
          </a:p>
        </p:txBody>
      </p:sp>
      <p:sp>
        <p:nvSpPr>
          <p:cNvPr id="135" name="CustomShape 4"/>
          <p:cNvSpPr/>
          <p:nvPr/>
        </p:nvSpPr>
        <p:spPr>
          <a:xfrm>
            <a:off x="680040" y="337680"/>
            <a:ext cx="2465280" cy="2029680"/>
          </a:xfrm>
          <a:prstGeom prst="borderCallout2">
            <a:avLst>
              <a:gd name="adj1" fmla="val 102218"/>
              <a:gd name="adj2" fmla="val 50799"/>
              <a:gd name="adj3" fmla="val 101994"/>
              <a:gd name="adj4" fmla="val 50393"/>
              <a:gd name="adj5" fmla="val 129380"/>
              <a:gd name="adj6" fmla="val 27924"/>
            </a:avLst>
          </a:prstGeom>
          <a:ln>
            <a:round/>
          </a:ln>
        </p:spPr>
        <p:style>
          <a:lnRef idx="2">
            <a:schemeClr val="dk1"/>
          </a:lnRef>
          <a:fillRef idx="1">
            <a:schemeClr val="lt1"/>
          </a:fillRef>
          <a:effectRef idx="0">
            <a:schemeClr val="dk1"/>
          </a:effectRef>
          <a:fontRef idx="minor"/>
        </p:style>
        <p:txBody>
          <a:bodyPr lIns="90000" rIns="90000" tIns="45000" bIns="45000" anchor="ctr"/>
          <a:p>
            <a:pPr>
              <a:lnSpc>
                <a:spcPct val="100000"/>
              </a:lnSpc>
            </a:pPr>
            <a:r>
              <a:rPr b="0" lang="nb-NO" sz="2800" spc="-1" strike="noStrike">
                <a:solidFill>
                  <a:srgbClr val="000000"/>
                </a:solidFill>
                <a:latin typeface="Century Gothic"/>
              </a:rPr>
              <a:t>Functional Requirement for Bibliographic Records</a:t>
            </a:r>
            <a:endParaRPr b="0" lang="nb-NO" sz="2800" spc="-1" strike="noStrike">
              <a:latin typeface="Arial"/>
            </a:endParaRPr>
          </a:p>
        </p:txBody>
      </p:sp>
      <p:sp>
        <p:nvSpPr>
          <p:cNvPr id="136" name="CustomShape 5"/>
          <p:cNvSpPr/>
          <p:nvPr/>
        </p:nvSpPr>
        <p:spPr>
          <a:xfrm>
            <a:off x="5222520" y="195120"/>
            <a:ext cx="2901240" cy="2029680"/>
          </a:xfrm>
          <a:prstGeom prst="borderCallout2">
            <a:avLst>
              <a:gd name="adj1" fmla="val 102218"/>
              <a:gd name="adj2" fmla="val 50799"/>
              <a:gd name="adj3" fmla="val 101994"/>
              <a:gd name="adj4" fmla="val 50393"/>
              <a:gd name="adj5" fmla="val 127647"/>
              <a:gd name="adj6" fmla="val 42900"/>
            </a:avLst>
          </a:prstGeom>
          <a:ln>
            <a:round/>
          </a:ln>
        </p:spPr>
        <p:style>
          <a:lnRef idx="2">
            <a:schemeClr val="dk1"/>
          </a:lnRef>
          <a:fillRef idx="1">
            <a:schemeClr val="lt1"/>
          </a:fillRef>
          <a:effectRef idx="0">
            <a:schemeClr val="dk1"/>
          </a:effectRef>
          <a:fontRef idx="minor"/>
        </p:style>
        <p:txBody>
          <a:bodyPr lIns="90000" rIns="90000" tIns="45000" bIns="45000" anchor="ctr"/>
          <a:p>
            <a:pPr>
              <a:lnSpc>
                <a:spcPct val="100000"/>
              </a:lnSpc>
            </a:pPr>
            <a:r>
              <a:rPr b="0" lang="nb-NO" sz="2800" spc="-1" strike="noStrike">
                <a:solidFill>
                  <a:srgbClr val="000000"/>
                </a:solidFill>
                <a:latin typeface="Century Gothic"/>
              </a:rPr>
              <a:t>Functional Requirements for Subject Authority Data</a:t>
            </a:r>
            <a:endParaRPr b="0" lang="nb-NO" sz="2800" spc="-1" strike="noStrike">
              <a:latin typeface="Arial"/>
            </a:endParaRPr>
          </a:p>
        </p:txBody>
      </p:sp>
    </p:spTree>
  </p:cSld>
  <p:timing>
    <p:tnLst>
      <p:par>
        <p:cTn id="24" dur="indefinite" restart="never" nodeType="tmRoot">
          <p:childTnLst>
            <p:seq>
              <p:cTn id="25"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TextShape 1"/>
          <p:cNvSpPr txBox="1"/>
          <p:nvPr/>
        </p:nvSpPr>
        <p:spPr>
          <a:xfrm>
            <a:off x="835200" y="1170000"/>
            <a:ext cx="7616880" cy="469440"/>
          </a:xfrm>
          <a:prstGeom prst="rect">
            <a:avLst/>
          </a:prstGeom>
          <a:noFill/>
          <a:ln>
            <a:noFill/>
          </a:ln>
        </p:spPr>
        <p:txBody>
          <a:bodyPr anchor="ctr"/>
          <a:p>
            <a:pPr>
              <a:lnSpc>
                <a:spcPct val="100000"/>
              </a:lnSpc>
            </a:pPr>
            <a:r>
              <a:rPr b="0" lang="nb-NO" sz="3600" spc="-1" strike="noStrike">
                <a:solidFill>
                  <a:srgbClr val="000000"/>
                </a:solidFill>
                <a:latin typeface="Century Gothic"/>
              </a:rPr>
              <a:t>LRM: «ting» og relasjoner</a:t>
            </a:r>
            <a:endParaRPr b="0" lang="nb-NO" sz="3600" spc="-1" strike="noStrike">
              <a:solidFill>
                <a:srgbClr val="000000"/>
              </a:solidFill>
              <a:latin typeface="Georgia"/>
            </a:endParaRPr>
          </a:p>
        </p:txBody>
      </p:sp>
      <p:sp>
        <p:nvSpPr>
          <p:cNvPr id="138" name="CustomShape 2"/>
          <p:cNvSpPr/>
          <p:nvPr/>
        </p:nvSpPr>
        <p:spPr>
          <a:xfrm>
            <a:off x="414720" y="3742920"/>
            <a:ext cx="861840" cy="790920"/>
          </a:xfrm>
          <a:prstGeom prst="ellipse">
            <a:avLst/>
          </a:prstGeom>
          <a:ln>
            <a:round/>
          </a:ln>
        </p:spPr>
        <p:style>
          <a:lnRef idx="2">
            <a:schemeClr val="dk1">
              <a:shade val="50000"/>
            </a:schemeClr>
          </a:lnRef>
          <a:fillRef idx="1">
            <a:schemeClr val="dk1"/>
          </a:fillRef>
          <a:effectRef idx="0">
            <a:schemeClr val="dk1"/>
          </a:effectRef>
          <a:fontRef idx="minor"/>
        </p:style>
        <p:txBody>
          <a:bodyPr lIns="90000" rIns="90000" tIns="45000" bIns="45000" anchor="ctr"/>
          <a:p>
            <a:pPr algn="ctr">
              <a:lnSpc>
                <a:spcPct val="100000"/>
              </a:lnSpc>
            </a:pPr>
            <a:r>
              <a:rPr b="0" lang="nb-NO" sz="2800" spc="-1" strike="noStrike">
                <a:solidFill>
                  <a:srgbClr val="ffffff"/>
                </a:solidFill>
                <a:latin typeface="Georgia"/>
              </a:rPr>
              <a:t>M</a:t>
            </a:r>
            <a:endParaRPr b="0" lang="nb-NO" sz="2800" spc="-1" strike="noStrike">
              <a:latin typeface="Arial"/>
            </a:endParaRPr>
          </a:p>
        </p:txBody>
      </p:sp>
      <p:sp>
        <p:nvSpPr>
          <p:cNvPr id="139" name="CustomShape 3"/>
          <p:cNvSpPr/>
          <p:nvPr/>
        </p:nvSpPr>
        <p:spPr>
          <a:xfrm>
            <a:off x="4539960" y="3886920"/>
            <a:ext cx="407160" cy="392040"/>
          </a:xfrm>
          <a:prstGeom prst="ellipse">
            <a:avLst/>
          </a:prstGeom>
          <a:ln>
            <a:round/>
          </a:ln>
        </p:spPr>
        <p:style>
          <a:lnRef idx="2">
            <a:schemeClr val="accent4"/>
          </a:lnRef>
          <a:fillRef idx="1">
            <a:schemeClr val="lt1"/>
          </a:fillRef>
          <a:effectRef idx="0">
            <a:schemeClr val="accent4"/>
          </a:effectRef>
          <a:fontRef idx="minor"/>
        </p:style>
        <p:txBody>
          <a:bodyPr lIns="90000" rIns="90000" tIns="45000" bIns="45000" anchor="ctr"/>
          <a:p>
            <a:pPr algn="ctr">
              <a:lnSpc>
                <a:spcPct val="100000"/>
              </a:lnSpc>
            </a:pPr>
            <a:r>
              <a:rPr b="0" lang="nb-NO" sz="1800" spc="-1" strike="noStrike">
                <a:solidFill>
                  <a:srgbClr val="000000"/>
                </a:solidFill>
                <a:latin typeface="Georgia"/>
              </a:rPr>
              <a:t>K</a:t>
            </a:r>
            <a:endParaRPr b="0" lang="nb-NO" sz="1800" spc="-1" strike="noStrike">
              <a:latin typeface="Arial"/>
            </a:endParaRPr>
          </a:p>
        </p:txBody>
      </p:sp>
      <p:sp>
        <p:nvSpPr>
          <p:cNvPr id="140" name="CustomShape 4"/>
          <p:cNvSpPr/>
          <p:nvPr/>
        </p:nvSpPr>
        <p:spPr>
          <a:xfrm>
            <a:off x="5334840" y="3004920"/>
            <a:ext cx="1223640" cy="540360"/>
          </a:xfrm>
          <a:prstGeom prst="ellipse">
            <a:avLst/>
          </a:prstGeom>
          <a:ln>
            <a:round/>
          </a:ln>
        </p:spPr>
        <p:style>
          <a:lnRef idx="2">
            <a:schemeClr val="accent3"/>
          </a:lnRef>
          <a:fillRef idx="1">
            <a:schemeClr val="lt1"/>
          </a:fillRef>
          <a:effectRef idx="0">
            <a:schemeClr val="accent3"/>
          </a:effectRef>
          <a:fontRef idx="minor"/>
        </p:style>
        <p:txBody>
          <a:bodyPr lIns="90000" rIns="90000" tIns="45000" bIns="45000" anchor="ctr"/>
          <a:p>
            <a:pPr algn="ctr">
              <a:lnSpc>
                <a:spcPct val="100000"/>
              </a:lnSpc>
            </a:pPr>
            <a:r>
              <a:rPr b="0" lang="nb-NO" sz="1600" spc="-1" strike="noStrike">
                <a:solidFill>
                  <a:srgbClr val="000000"/>
                </a:solidFill>
                <a:latin typeface="Georgia"/>
              </a:rPr>
              <a:t>Nomen</a:t>
            </a:r>
            <a:endParaRPr b="0" lang="nb-NO" sz="1600" spc="-1" strike="noStrike">
              <a:latin typeface="Arial"/>
            </a:endParaRPr>
          </a:p>
        </p:txBody>
      </p:sp>
      <p:sp>
        <p:nvSpPr>
          <p:cNvPr id="141" name="CustomShape 5"/>
          <p:cNvSpPr/>
          <p:nvPr/>
        </p:nvSpPr>
        <p:spPr>
          <a:xfrm>
            <a:off x="2891880" y="2989440"/>
            <a:ext cx="1295640" cy="571680"/>
          </a:xfrm>
          <a:prstGeom prst="ellipse">
            <a:avLst/>
          </a:prstGeom>
          <a:ln>
            <a:round/>
          </a:ln>
        </p:spPr>
        <p:style>
          <a:lnRef idx="2">
            <a:schemeClr val="accent3"/>
          </a:lnRef>
          <a:fillRef idx="1">
            <a:schemeClr val="lt1"/>
          </a:fillRef>
          <a:effectRef idx="0">
            <a:schemeClr val="accent3"/>
          </a:effectRef>
          <a:fontRef idx="minor"/>
        </p:style>
        <p:txBody>
          <a:bodyPr lIns="90000" rIns="90000" tIns="45000" bIns="45000" anchor="ctr"/>
          <a:p>
            <a:pPr algn="ctr">
              <a:lnSpc>
                <a:spcPct val="100000"/>
              </a:lnSpc>
            </a:pPr>
            <a:r>
              <a:rPr b="0" lang="nb-NO" sz="1600" spc="-1" strike="noStrike">
                <a:solidFill>
                  <a:srgbClr val="000000"/>
                </a:solidFill>
                <a:latin typeface="Georgia"/>
              </a:rPr>
              <a:t>Sted</a:t>
            </a:r>
            <a:endParaRPr b="0" lang="nb-NO" sz="1600" spc="-1" strike="noStrike">
              <a:latin typeface="Arial"/>
            </a:endParaRPr>
          </a:p>
        </p:txBody>
      </p:sp>
      <p:sp>
        <p:nvSpPr>
          <p:cNvPr id="142" name="CustomShape 6"/>
          <p:cNvSpPr/>
          <p:nvPr/>
        </p:nvSpPr>
        <p:spPr>
          <a:xfrm>
            <a:off x="2991960" y="4541040"/>
            <a:ext cx="1195560" cy="706320"/>
          </a:xfrm>
          <a:prstGeom prst="ellipse">
            <a:avLst/>
          </a:prstGeom>
          <a:ln>
            <a:round/>
          </a:ln>
        </p:spPr>
        <p:style>
          <a:lnRef idx="2">
            <a:schemeClr val="accent2"/>
          </a:lnRef>
          <a:fillRef idx="1">
            <a:schemeClr val="lt1"/>
          </a:fillRef>
          <a:effectRef idx="0">
            <a:schemeClr val="accent2"/>
          </a:effectRef>
          <a:fontRef idx="minor"/>
        </p:style>
        <p:txBody>
          <a:bodyPr lIns="90000" rIns="90000" tIns="45000" bIns="45000" anchor="ctr"/>
          <a:p>
            <a:pPr algn="ctr">
              <a:lnSpc>
                <a:spcPct val="100000"/>
              </a:lnSpc>
            </a:pPr>
            <a:r>
              <a:rPr b="0" lang="nb-NO" sz="1600" spc="-1" strike="noStrike">
                <a:solidFill>
                  <a:srgbClr val="000000"/>
                </a:solidFill>
                <a:latin typeface="Georgia"/>
              </a:rPr>
              <a:t>Tids-rom</a:t>
            </a:r>
            <a:endParaRPr b="0" lang="nb-NO" sz="1600" spc="-1" strike="noStrike">
              <a:latin typeface="Arial"/>
            </a:endParaRPr>
          </a:p>
        </p:txBody>
      </p:sp>
      <p:sp>
        <p:nvSpPr>
          <p:cNvPr id="143" name="CustomShape 7"/>
          <p:cNvSpPr/>
          <p:nvPr/>
        </p:nvSpPr>
        <p:spPr>
          <a:xfrm>
            <a:off x="1835640" y="3795480"/>
            <a:ext cx="1320840" cy="279000"/>
          </a:xfrm>
          <a:prstGeom prst="rect">
            <a:avLst/>
          </a:prstGeom>
          <a:noFill/>
          <a:ln>
            <a:noFill/>
          </a:ln>
        </p:spPr>
        <p:style>
          <a:lnRef idx="0"/>
          <a:fillRef idx="0"/>
          <a:effectRef idx="0"/>
          <a:fontRef idx="minor"/>
        </p:style>
        <p:txBody>
          <a:bodyPr lIns="0" rIns="0" tIns="0" bIns="0"/>
          <a:p>
            <a:pPr algn="ctr">
              <a:lnSpc>
                <a:spcPts val="2200"/>
              </a:lnSpc>
            </a:pPr>
            <a:r>
              <a:rPr b="0" lang="nb-NO" sz="1100" spc="-1" strike="noStrike">
                <a:solidFill>
                  <a:srgbClr val="000000"/>
                </a:solidFill>
                <a:latin typeface="Century Gothic"/>
              </a:rPr>
              <a:t>har utgiver</a:t>
            </a:r>
            <a:endParaRPr b="0" lang="nb-NO" sz="1100" spc="-1" strike="noStrike">
              <a:latin typeface="Arial"/>
            </a:endParaRPr>
          </a:p>
        </p:txBody>
      </p:sp>
      <p:sp>
        <p:nvSpPr>
          <p:cNvPr id="144" name="CustomShape 8"/>
          <p:cNvSpPr/>
          <p:nvPr/>
        </p:nvSpPr>
        <p:spPr>
          <a:xfrm>
            <a:off x="4947480" y="4083120"/>
            <a:ext cx="384840" cy="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45" name="CustomShape 9"/>
          <p:cNvSpPr/>
          <p:nvPr/>
        </p:nvSpPr>
        <p:spPr>
          <a:xfrm>
            <a:off x="4187880" y="4894560"/>
            <a:ext cx="1146600" cy="1620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46" name="CustomShape 10"/>
          <p:cNvSpPr/>
          <p:nvPr/>
        </p:nvSpPr>
        <p:spPr>
          <a:xfrm>
            <a:off x="5332680" y="3812760"/>
            <a:ext cx="1223640" cy="540360"/>
          </a:xfrm>
          <a:prstGeom prst="ellipse">
            <a:avLst/>
          </a:prstGeom>
          <a:ln>
            <a:round/>
          </a:ln>
        </p:spPr>
        <p:style>
          <a:lnRef idx="2">
            <a:schemeClr val="accent4"/>
          </a:lnRef>
          <a:fillRef idx="1">
            <a:schemeClr val="lt1"/>
          </a:fillRef>
          <a:effectRef idx="0">
            <a:schemeClr val="accent4"/>
          </a:effectRef>
          <a:fontRef idx="minor"/>
        </p:style>
        <p:txBody>
          <a:bodyPr lIns="90000" rIns="90000" tIns="45000" bIns="45000" anchor="ctr"/>
          <a:p>
            <a:pPr algn="ctr">
              <a:lnSpc>
                <a:spcPct val="100000"/>
              </a:lnSpc>
            </a:pPr>
            <a:r>
              <a:rPr b="0" lang="nb-NO" sz="1600" spc="-1" strike="noStrike">
                <a:solidFill>
                  <a:srgbClr val="000000"/>
                </a:solidFill>
                <a:latin typeface="Georgia"/>
              </a:rPr>
              <a:t>Nomen</a:t>
            </a:r>
            <a:endParaRPr b="0" lang="nb-NO" sz="1600" spc="-1" strike="noStrike">
              <a:latin typeface="Arial"/>
            </a:endParaRPr>
          </a:p>
        </p:txBody>
      </p:sp>
      <p:sp>
        <p:nvSpPr>
          <p:cNvPr id="147" name="CustomShape 11"/>
          <p:cNvSpPr/>
          <p:nvPr/>
        </p:nvSpPr>
        <p:spPr>
          <a:xfrm>
            <a:off x="5334840" y="4640400"/>
            <a:ext cx="1223640" cy="540360"/>
          </a:xfrm>
          <a:prstGeom prst="ellipse">
            <a:avLst/>
          </a:prstGeom>
          <a:ln>
            <a:round/>
          </a:ln>
        </p:spPr>
        <p:style>
          <a:lnRef idx="2">
            <a:schemeClr val="accent2"/>
          </a:lnRef>
          <a:fillRef idx="1">
            <a:schemeClr val="lt1"/>
          </a:fillRef>
          <a:effectRef idx="0">
            <a:schemeClr val="accent2"/>
          </a:effectRef>
          <a:fontRef idx="minor"/>
        </p:style>
        <p:txBody>
          <a:bodyPr lIns="90000" rIns="90000" tIns="45000" bIns="45000" anchor="ctr"/>
          <a:p>
            <a:pPr algn="ctr">
              <a:lnSpc>
                <a:spcPct val="100000"/>
              </a:lnSpc>
            </a:pPr>
            <a:r>
              <a:rPr b="0" lang="nb-NO" sz="1600" spc="-1" strike="noStrike">
                <a:solidFill>
                  <a:srgbClr val="000000"/>
                </a:solidFill>
                <a:latin typeface="Georgia"/>
              </a:rPr>
              <a:t>Nomen</a:t>
            </a:r>
            <a:endParaRPr b="0" lang="nb-NO" sz="1600" spc="-1" strike="noStrike">
              <a:latin typeface="Arial"/>
            </a:endParaRPr>
          </a:p>
        </p:txBody>
      </p:sp>
      <p:sp>
        <p:nvSpPr>
          <p:cNvPr id="148" name="CustomShape 12"/>
          <p:cNvSpPr/>
          <p:nvPr/>
        </p:nvSpPr>
        <p:spPr>
          <a:xfrm>
            <a:off x="1959480" y="4303800"/>
            <a:ext cx="1320840" cy="279000"/>
          </a:xfrm>
          <a:prstGeom prst="rect">
            <a:avLst/>
          </a:prstGeom>
          <a:noFill/>
          <a:ln>
            <a:noFill/>
          </a:ln>
        </p:spPr>
        <p:style>
          <a:lnRef idx="0"/>
          <a:fillRef idx="0"/>
          <a:effectRef idx="0"/>
          <a:fontRef idx="minor"/>
        </p:style>
        <p:txBody>
          <a:bodyPr lIns="0" rIns="0" tIns="0" bIns="0"/>
          <a:p>
            <a:pPr algn="ctr">
              <a:lnSpc>
                <a:spcPts val="2200"/>
              </a:lnSpc>
            </a:pPr>
            <a:r>
              <a:rPr b="0" lang="nb-NO" sz="1100" spc="-1" strike="noStrike">
                <a:solidFill>
                  <a:srgbClr val="000000"/>
                </a:solidFill>
                <a:latin typeface="Century Gothic"/>
              </a:rPr>
              <a:t>har utgivelsesår</a:t>
            </a:r>
            <a:endParaRPr b="0" lang="nb-NO" sz="1100" spc="-1" strike="noStrike">
              <a:latin typeface="Arial"/>
            </a:endParaRPr>
          </a:p>
        </p:txBody>
      </p:sp>
      <p:sp>
        <p:nvSpPr>
          <p:cNvPr id="149" name="CustomShape 13"/>
          <p:cNvSpPr/>
          <p:nvPr/>
        </p:nvSpPr>
        <p:spPr>
          <a:xfrm>
            <a:off x="1506600" y="3055680"/>
            <a:ext cx="1320840" cy="279000"/>
          </a:xfrm>
          <a:prstGeom prst="rect">
            <a:avLst/>
          </a:prstGeom>
          <a:noFill/>
          <a:ln>
            <a:noFill/>
          </a:ln>
        </p:spPr>
        <p:style>
          <a:lnRef idx="0"/>
          <a:fillRef idx="0"/>
          <a:effectRef idx="0"/>
          <a:fontRef idx="minor"/>
        </p:style>
        <p:txBody>
          <a:bodyPr lIns="0" rIns="0" tIns="0" bIns="0"/>
          <a:p>
            <a:pPr algn="ctr">
              <a:lnSpc>
                <a:spcPts val="2200"/>
              </a:lnSpc>
            </a:pPr>
            <a:r>
              <a:rPr b="0" lang="nb-NO" sz="1100" spc="-1" strike="noStrike">
                <a:solidFill>
                  <a:srgbClr val="000000"/>
                </a:solidFill>
                <a:latin typeface="Century Gothic"/>
              </a:rPr>
              <a:t>har utgivelsessted</a:t>
            </a:r>
            <a:endParaRPr b="0" lang="nb-NO" sz="1100" spc="-1" strike="noStrike">
              <a:latin typeface="Arial"/>
            </a:endParaRPr>
          </a:p>
        </p:txBody>
      </p:sp>
      <p:sp>
        <p:nvSpPr>
          <p:cNvPr id="150" name="CustomShape 14"/>
          <p:cNvSpPr/>
          <p:nvPr/>
        </p:nvSpPr>
        <p:spPr>
          <a:xfrm>
            <a:off x="483120" y="2674800"/>
            <a:ext cx="2046600" cy="279000"/>
          </a:xfrm>
          <a:prstGeom prst="rect">
            <a:avLst/>
          </a:prstGeom>
          <a:noFill/>
          <a:ln>
            <a:noFill/>
          </a:ln>
        </p:spPr>
        <p:style>
          <a:lnRef idx="0"/>
          <a:fillRef idx="0"/>
          <a:effectRef idx="0"/>
          <a:fontRef idx="minor"/>
        </p:style>
        <p:txBody>
          <a:bodyPr lIns="0" rIns="0" tIns="0" bIns="0"/>
          <a:p>
            <a:pPr algn="ctr">
              <a:lnSpc>
                <a:spcPts val="2200"/>
              </a:lnSpc>
            </a:pPr>
            <a:r>
              <a:rPr b="0" lang="nb-NO" sz="1100" spc="-1" strike="noStrike">
                <a:solidFill>
                  <a:srgbClr val="000000"/>
                </a:solidFill>
                <a:latin typeface="Century Gothic"/>
              </a:rPr>
              <a:t>har manifestasjonsopplysning</a:t>
            </a:r>
            <a:endParaRPr b="0" lang="nb-NO" sz="1100" spc="-1" strike="noStrike">
              <a:latin typeface="Arial"/>
            </a:endParaRPr>
          </a:p>
        </p:txBody>
      </p:sp>
      <p:sp>
        <p:nvSpPr>
          <p:cNvPr id="151" name="CustomShape 15"/>
          <p:cNvSpPr/>
          <p:nvPr/>
        </p:nvSpPr>
        <p:spPr>
          <a:xfrm>
            <a:off x="2891880" y="2205000"/>
            <a:ext cx="3362400" cy="499320"/>
          </a:xfrm>
          <a:prstGeom prst="rect">
            <a:avLst/>
          </a:prstGeom>
          <a:ln>
            <a:round/>
          </a:ln>
        </p:spPr>
        <p:style>
          <a:lnRef idx="2">
            <a:schemeClr val="dk1"/>
          </a:lnRef>
          <a:fillRef idx="1">
            <a:schemeClr val="lt1"/>
          </a:fillRef>
          <a:effectRef idx="0">
            <a:schemeClr val="dk1"/>
          </a:effectRef>
          <a:fontRef idx="minor"/>
        </p:style>
        <p:txBody>
          <a:bodyPr lIns="90000" rIns="90000" tIns="45000" bIns="45000" anchor="ctr"/>
          <a:p>
            <a:pPr algn="ctr">
              <a:lnSpc>
                <a:spcPct val="100000"/>
              </a:lnSpc>
            </a:pPr>
            <a:r>
              <a:rPr b="0" lang="nb-NO" sz="1800" spc="-1" strike="noStrike">
                <a:solidFill>
                  <a:srgbClr val="000000"/>
                </a:solidFill>
                <a:latin typeface="Georgia"/>
              </a:rPr>
              <a:t>Opplysninger om utgivelse</a:t>
            </a:r>
            <a:endParaRPr b="0" lang="nb-NO" sz="1800" spc="-1" strike="noStrike">
              <a:latin typeface="Arial"/>
            </a:endParaRPr>
          </a:p>
        </p:txBody>
      </p:sp>
      <p:sp>
        <p:nvSpPr>
          <p:cNvPr id="152" name="CustomShape 16"/>
          <p:cNvSpPr/>
          <p:nvPr/>
        </p:nvSpPr>
        <p:spPr>
          <a:xfrm>
            <a:off x="7023600" y="2274480"/>
            <a:ext cx="1159920" cy="35964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nb-NO" sz="1800" spc="-1" strike="noStrike">
                <a:solidFill>
                  <a:srgbClr val="000000"/>
                </a:solidFill>
                <a:latin typeface="Georgia"/>
              </a:rPr>
              <a:t>Gjengitt</a:t>
            </a:r>
            <a:endParaRPr b="0" lang="nb-NO" sz="1800" spc="-1" strike="noStrike">
              <a:latin typeface="Arial"/>
            </a:endParaRPr>
          </a:p>
        </p:txBody>
      </p:sp>
      <p:sp>
        <p:nvSpPr>
          <p:cNvPr id="153" name="CustomShape 17"/>
          <p:cNvSpPr/>
          <p:nvPr/>
        </p:nvSpPr>
        <p:spPr>
          <a:xfrm>
            <a:off x="7023600" y="3911760"/>
            <a:ext cx="1148400" cy="3423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nb-NO" sz="1800" spc="-1" strike="noStrike">
                <a:solidFill>
                  <a:srgbClr val="612172"/>
                </a:solidFill>
                <a:latin typeface="Georgia"/>
              </a:rPr>
              <a:t>Angitt</a:t>
            </a:r>
            <a:endParaRPr b="0" lang="nb-NO" sz="1800" spc="-1" strike="noStrike">
              <a:latin typeface="Arial"/>
            </a:endParaRPr>
          </a:p>
        </p:txBody>
      </p:sp>
      <p:sp>
        <p:nvSpPr>
          <p:cNvPr id="154" name="CustomShape 18"/>
          <p:cNvSpPr/>
          <p:nvPr/>
        </p:nvSpPr>
        <p:spPr>
          <a:xfrm>
            <a:off x="4187880" y="3275280"/>
            <a:ext cx="1146600" cy="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55" name="CustomShape 19"/>
          <p:cNvSpPr/>
          <p:nvPr/>
        </p:nvSpPr>
        <p:spPr>
          <a:xfrm>
            <a:off x="1297080" y="5007960"/>
            <a:ext cx="1320840" cy="279000"/>
          </a:xfrm>
          <a:prstGeom prst="rect">
            <a:avLst/>
          </a:prstGeom>
          <a:noFill/>
          <a:ln>
            <a:noFill/>
          </a:ln>
        </p:spPr>
        <p:style>
          <a:lnRef idx="0"/>
          <a:fillRef idx="0"/>
          <a:effectRef idx="0"/>
          <a:fontRef idx="minor"/>
        </p:style>
        <p:txBody>
          <a:bodyPr lIns="0" rIns="0" tIns="0" bIns="0"/>
          <a:p>
            <a:pPr algn="ctr">
              <a:lnSpc>
                <a:spcPts val="2200"/>
              </a:lnSpc>
            </a:pPr>
            <a:r>
              <a:rPr b="0" lang="nb-NO" sz="1100" spc="-1" strike="noStrike">
                <a:solidFill>
                  <a:srgbClr val="000000"/>
                </a:solidFill>
                <a:latin typeface="Century Gothic"/>
              </a:rPr>
              <a:t>er skap av</a:t>
            </a:r>
            <a:endParaRPr b="0" lang="nb-NO" sz="1100" spc="-1" strike="noStrike">
              <a:latin typeface="Arial"/>
            </a:endParaRPr>
          </a:p>
        </p:txBody>
      </p:sp>
      <p:sp>
        <p:nvSpPr>
          <p:cNvPr id="156" name="CustomShape 20"/>
          <p:cNvSpPr/>
          <p:nvPr/>
        </p:nvSpPr>
        <p:spPr>
          <a:xfrm>
            <a:off x="5372640" y="5551560"/>
            <a:ext cx="1223640" cy="540360"/>
          </a:xfrm>
          <a:prstGeom prst="ellipse">
            <a:avLst/>
          </a:prstGeom>
          <a:ln>
            <a:round/>
          </a:ln>
        </p:spPr>
        <p:style>
          <a:lnRef idx="2">
            <a:schemeClr val="accent5"/>
          </a:lnRef>
          <a:fillRef idx="1">
            <a:schemeClr val="lt1"/>
          </a:fillRef>
          <a:effectRef idx="0">
            <a:schemeClr val="accent5"/>
          </a:effectRef>
          <a:fontRef idx="minor"/>
        </p:style>
        <p:txBody>
          <a:bodyPr lIns="90000" rIns="90000" tIns="45000" bIns="45000" anchor="ctr"/>
          <a:p>
            <a:pPr algn="ctr">
              <a:lnSpc>
                <a:spcPct val="100000"/>
              </a:lnSpc>
            </a:pPr>
            <a:r>
              <a:rPr b="0" lang="nb-NO" sz="1600" spc="-1" strike="noStrike">
                <a:solidFill>
                  <a:srgbClr val="000000"/>
                </a:solidFill>
                <a:latin typeface="Georgia"/>
              </a:rPr>
              <a:t>Nomen</a:t>
            </a:r>
            <a:endParaRPr b="0" lang="nb-NO" sz="1600" spc="-1" strike="noStrike">
              <a:latin typeface="Arial"/>
            </a:endParaRPr>
          </a:p>
        </p:txBody>
      </p:sp>
      <p:sp>
        <p:nvSpPr>
          <p:cNvPr id="157" name="CustomShape 21"/>
          <p:cNvSpPr/>
          <p:nvPr/>
        </p:nvSpPr>
        <p:spPr>
          <a:xfrm>
            <a:off x="4539960" y="5644800"/>
            <a:ext cx="407160" cy="392040"/>
          </a:xfrm>
          <a:prstGeom prst="ellipse">
            <a:avLst/>
          </a:prstGeom>
          <a:ln>
            <a:round/>
          </a:ln>
        </p:spPr>
        <p:style>
          <a:lnRef idx="2">
            <a:schemeClr val="accent5"/>
          </a:lnRef>
          <a:fillRef idx="1">
            <a:schemeClr val="lt1"/>
          </a:fillRef>
          <a:effectRef idx="0">
            <a:schemeClr val="accent5"/>
          </a:effectRef>
          <a:fontRef idx="minor"/>
        </p:style>
        <p:txBody>
          <a:bodyPr lIns="90000" rIns="90000" tIns="45000" bIns="45000" anchor="ctr"/>
          <a:p>
            <a:pPr algn="ctr">
              <a:lnSpc>
                <a:spcPct val="100000"/>
              </a:lnSpc>
            </a:pPr>
            <a:r>
              <a:rPr b="0" lang="nb-NO" sz="1800" spc="-1" strike="noStrike">
                <a:solidFill>
                  <a:srgbClr val="000000"/>
                </a:solidFill>
                <a:latin typeface="Georgia"/>
              </a:rPr>
              <a:t>P</a:t>
            </a:r>
            <a:endParaRPr b="0" lang="nb-NO" sz="1800" spc="-1" strike="noStrike">
              <a:latin typeface="Arial"/>
            </a:endParaRPr>
          </a:p>
        </p:txBody>
      </p:sp>
      <p:sp>
        <p:nvSpPr>
          <p:cNvPr id="158" name="CustomShape 22"/>
          <p:cNvSpPr/>
          <p:nvPr/>
        </p:nvSpPr>
        <p:spPr>
          <a:xfrm>
            <a:off x="3028680" y="3699000"/>
            <a:ext cx="1195560" cy="706320"/>
          </a:xfrm>
          <a:prstGeom prst="ellipse">
            <a:avLst/>
          </a:prstGeom>
          <a:ln>
            <a:round/>
          </a:ln>
        </p:spPr>
        <p:style>
          <a:lnRef idx="2">
            <a:schemeClr val="accent4"/>
          </a:lnRef>
          <a:fillRef idx="1">
            <a:schemeClr val="lt1"/>
          </a:fillRef>
          <a:effectRef idx="0">
            <a:schemeClr val="accent4"/>
          </a:effectRef>
          <a:fontRef idx="minor"/>
        </p:style>
        <p:txBody>
          <a:bodyPr lIns="90000" rIns="90000" tIns="45000" bIns="45000" anchor="ctr"/>
          <a:p>
            <a:pPr algn="ctr">
              <a:lnSpc>
                <a:spcPct val="100000"/>
              </a:lnSpc>
            </a:pPr>
            <a:r>
              <a:rPr b="0" lang="nb-NO" sz="1600" spc="-1" strike="noStrike">
                <a:solidFill>
                  <a:srgbClr val="000000"/>
                </a:solidFill>
                <a:latin typeface="Georgia"/>
              </a:rPr>
              <a:t>Agent</a:t>
            </a:r>
            <a:endParaRPr b="0" lang="nb-NO" sz="1600" spc="-1" strike="noStrike">
              <a:latin typeface="Arial"/>
            </a:endParaRPr>
          </a:p>
        </p:txBody>
      </p:sp>
      <p:sp>
        <p:nvSpPr>
          <p:cNvPr id="159" name="CustomShape 23"/>
          <p:cNvSpPr/>
          <p:nvPr/>
        </p:nvSpPr>
        <p:spPr>
          <a:xfrm>
            <a:off x="4248000" y="4096800"/>
            <a:ext cx="291600" cy="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60" name="CustomShape 24"/>
          <p:cNvSpPr/>
          <p:nvPr/>
        </p:nvSpPr>
        <p:spPr>
          <a:xfrm>
            <a:off x="3028320" y="5404680"/>
            <a:ext cx="1195560" cy="706320"/>
          </a:xfrm>
          <a:prstGeom prst="ellipse">
            <a:avLst/>
          </a:prstGeom>
          <a:ln>
            <a:round/>
          </a:ln>
        </p:spPr>
        <p:style>
          <a:lnRef idx="2">
            <a:schemeClr val="accent4"/>
          </a:lnRef>
          <a:fillRef idx="1">
            <a:schemeClr val="lt1"/>
          </a:fillRef>
          <a:effectRef idx="0">
            <a:schemeClr val="accent4"/>
          </a:effectRef>
          <a:fontRef idx="minor"/>
        </p:style>
        <p:txBody>
          <a:bodyPr lIns="90000" rIns="90000" tIns="45000" bIns="45000" anchor="ctr"/>
          <a:p>
            <a:pPr algn="ctr">
              <a:lnSpc>
                <a:spcPct val="100000"/>
              </a:lnSpc>
            </a:pPr>
            <a:r>
              <a:rPr b="0" lang="nb-NO" sz="1600" spc="-1" strike="noStrike">
                <a:solidFill>
                  <a:srgbClr val="000000"/>
                </a:solidFill>
                <a:latin typeface="Georgia"/>
              </a:rPr>
              <a:t>Agent</a:t>
            </a:r>
            <a:endParaRPr b="0" lang="nb-NO" sz="1600" spc="-1" strike="noStrike">
              <a:latin typeface="Arial"/>
            </a:endParaRPr>
          </a:p>
        </p:txBody>
      </p:sp>
      <p:sp>
        <p:nvSpPr>
          <p:cNvPr id="161" name="CustomShape 25"/>
          <p:cNvSpPr/>
          <p:nvPr/>
        </p:nvSpPr>
        <p:spPr>
          <a:xfrm>
            <a:off x="4260600" y="5841000"/>
            <a:ext cx="291600" cy="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62" name="CustomShape 26"/>
          <p:cNvSpPr/>
          <p:nvPr/>
        </p:nvSpPr>
        <p:spPr>
          <a:xfrm>
            <a:off x="4949640" y="5821920"/>
            <a:ext cx="384840" cy="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pic>
        <p:nvPicPr>
          <p:cNvPr id="163" name="Bildobjekt 6" descr=""/>
          <p:cNvPicPr/>
          <p:nvPr/>
        </p:nvPicPr>
        <p:blipFill>
          <a:blip r:embed="rId1"/>
          <a:stretch/>
        </p:blipFill>
        <p:spPr>
          <a:xfrm>
            <a:off x="88560" y="105480"/>
            <a:ext cx="1742760" cy="485280"/>
          </a:xfrm>
          <a:prstGeom prst="rect">
            <a:avLst/>
          </a:prstGeom>
          <a:ln>
            <a:noFill/>
          </a:ln>
        </p:spPr>
      </p:pic>
      <p:sp>
        <p:nvSpPr>
          <p:cNvPr id="164" name="CustomShape 27"/>
          <p:cNvSpPr/>
          <p:nvPr/>
        </p:nvSpPr>
        <p:spPr>
          <a:xfrm flipH="1" flipV="1" rot="5400000">
            <a:off x="1255680" y="2281320"/>
            <a:ext cx="1463400" cy="1808640"/>
          </a:xfrm>
          <a:prstGeom prst="curvedConnector2">
            <a:avLst/>
          </a:pr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65" name="CustomShape 28"/>
          <p:cNvSpPr/>
          <p:nvPr/>
        </p:nvSpPr>
        <p:spPr>
          <a:xfrm flipV="1">
            <a:off x="1151640" y="2468160"/>
            <a:ext cx="1739880" cy="80712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66" name="CustomShape 29"/>
          <p:cNvSpPr/>
          <p:nvPr/>
        </p:nvSpPr>
        <p:spPr>
          <a:xfrm flipV="1">
            <a:off x="1114920" y="4033080"/>
            <a:ext cx="1913040" cy="1944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67" name="CustomShape 30"/>
          <p:cNvSpPr/>
          <p:nvPr/>
        </p:nvSpPr>
        <p:spPr>
          <a:xfrm>
            <a:off x="1151640" y="4083120"/>
            <a:ext cx="1839960" cy="81108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68" name="CustomShape 31"/>
          <p:cNvSpPr/>
          <p:nvPr/>
        </p:nvSpPr>
        <p:spPr>
          <a:xfrm>
            <a:off x="1147320" y="4254480"/>
            <a:ext cx="1880640" cy="1503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Tree>
  </p:cSld>
  <p:timing>
    <p:tnLst>
      <p:par>
        <p:cTn id="26" dur="indefinite" restart="never" nodeType="tmRoot">
          <p:childTnLst>
            <p:seq>
              <p:cTn id="27"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835200" y="1170000"/>
            <a:ext cx="7616880" cy="469440"/>
          </a:xfrm>
          <a:prstGeom prst="rect">
            <a:avLst/>
          </a:prstGeom>
          <a:noFill/>
          <a:ln>
            <a:noFill/>
          </a:ln>
        </p:spPr>
        <p:txBody>
          <a:bodyPr anchor="ctr"/>
          <a:p>
            <a:pPr>
              <a:lnSpc>
                <a:spcPct val="100000"/>
              </a:lnSpc>
            </a:pPr>
            <a:r>
              <a:rPr b="0" lang="nb-NO" sz="3600" spc="-1" strike="noStrike">
                <a:solidFill>
                  <a:srgbClr val="000000"/>
                </a:solidFill>
                <a:latin typeface="Century Gothic"/>
              </a:rPr>
              <a:t>LRM: beskrivelse med relasjoner</a:t>
            </a:r>
            <a:endParaRPr b="0" lang="nb-NO" sz="3600" spc="-1" strike="noStrike">
              <a:solidFill>
                <a:srgbClr val="000000"/>
              </a:solidFill>
              <a:latin typeface="Georgia"/>
            </a:endParaRPr>
          </a:p>
        </p:txBody>
      </p:sp>
      <p:sp>
        <p:nvSpPr>
          <p:cNvPr id="170" name="CustomShape 2"/>
          <p:cNvSpPr/>
          <p:nvPr/>
        </p:nvSpPr>
        <p:spPr>
          <a:xfrm>
            <a:off x="4539960" y="3886920"/>
            <a:ext cx="407160" cy="392040"/>
          </a:xfrm>
          <a:prstGeom prst="ellipse">
            <a:avLst/>
          </a:prstGeom>
          <a:ln>
            <a:round/>
          </a:ln>
        </p:spPr>
        <p:style>
          <a:lnRef idx="2">
            <a:schemeClr val="accent4"/>
          </a:lnRef>
          <a:fillRef idx="1">
            <a:schemeClr val="lt1"/>
          </a:fillRef>
          <a:effectRef idx="0">
            <a:schemeClr val="accent4"/>
          </a:effectRef>
          <a:fontRef idx="minor"/>
        </p:style>
        <p:txBody>
          <a:bodyPr lIns="90000" rIns="90000" tIns="45000" bIns="45000" anchor="ctr"/>
          <a:p>
            <a:pPr algn="ctr">
              <a:lnSpc>
                <a:spcPct val="100000"/>
              </a:lnSpc>
            </a:pPr>
            <a:r>
              <a:rPr b="0" lang="nb-NO" sz="1800" spc="-1" strike="noStrike">
                <a:solidFill>
                  <a:srgbClr val="000000"/>
                </a:solidFill>
                <a:latin typeface="Georgia"/>
              </a:rPr>
              <a:t>K</a:t>
            </a:r>
            <a:endParaRPr b="0" lang="nb-NO" sz="1800" spc="-1" strike="noStrike">
              <a:latin typeface="Arial"/>
            </a:endParaRPr>
          </a:p>
        </p:txBody>
      </p:sp>
      <p:sp>
        <p:nvSpPr>
          <p:cNvPr id="171" name="CustomShape 3"/>
          <p:cNvSpPr/>
          <p:nvPr/>
        </p:nvSpPr>
        <p:spPr>
          <a:xfrm>
            <a:off x="5334840" y="3004920"/>
            <a:ext cx="1223640" cy="540360"/>
          </a:xfrm>
          <a:prstGeom prst="ellipse">
            <a:avLst/>
          </a:prstGeom>
          <a:ln>
            <a:round/>
          </a:ln>
        </p:spPr>
        <p:style>
          <a:lnRef idx="2">
            <a:schemeClr val="accent3"/>
          </a:lnRef>
          <a:fillRef idx="1">
            <a:schemeClr val="lt1"/>
          </a:fillRef>
          <a:effectRef idx="0">
            <a:schemeClr val="accent3"/>
          </a:effectRef>
          <a:fontRef idx="minor"/>
        </p:style>
        <p:txBody>
          <a:bodyPr lIns="90000" rIns="90000" tIns="45000" bIns="45000" anchor="ctr"/>
          <a:p>
            <a:pPr algn="ctr">
              <a:lnSpc>
                <a:spcPct val="100000"/>
              </a:lnSpc>
            </a:pPr>
            <a:r>
              <a:rPr b="0" lang="nb-NO" sz="1600" spc="-1" strike="noStrike">
                <a:solidFill>
                  <a:srgbClr val="000000"/>
                </a:solidFill>
                <a:latin typeface="Georgia"/>
              </a:rPr>
              <a:t>Oslo</a:t>
            </a:r>
            <a:endParaRPr b="0" lang="nb-NO" sz="1600" spc="-1" strike="noStrike">
              <a:latin typeface="Arial"/>
            </a:endParaRPr>
          </a:p>
        </p:txBody>
      </p:sp>
      <p:sp>
        <p:nvSpPr>
          <p:cNvPr id="172" name="CustomShape 4"/>
          <p:cNvSpPr/>
          <p:nvPr/>
        </p:nvSpPr>
        <p:spPr>
          <a:xfrm>
            <a:off x="2891880" y="2989440"/>
            <a:ext cx="1295640" cy="571680"/>
          </a:xfrm>
          <a:prstGeom prst="ellipse">
            <a:avLst/>
          </a:prstGeom>
          <a:ln>
            <a:round/>
          </a:ln>
        </p:spPr>
        <p:style>
          <a:lnRef idx="2">
            <a:schemeClr val="accent3"/>
          </a:lnRef>
          <a:fillRef idx="1">
            <a:schemeClr val="lt1"/>
          </a:fillRef>
          <a:effectRef idx="0">
            <a:schemeClr val="accent3"/>
          </a:effectRef>
          <a:fontRef idx="minor"/>
        </p:style>
        <p:txBody>
          <a:bodyPr lIns="90000" rIns="90000" tIns="45000" bIns="45000" anchor="ctr"/>
          <a:p>
            <a:pPr algn="ctr">
              <a:lnSpc>
                <a:spcPct val="100000"/>
              </a:lnSpc>
            </a:pPr>
            <a:r>
              <a:rPr b="0" lang="nb-NO" sz="1600" spc="-1" strike="noStrike">
                <a:solidFill>
                  <a:srgbClr val="000000"/>
                </a:solidFill>
                <a:latin typeface="Georgia"/>
              </a:rPr>
              <a:t>Sted</a:t>
            </a:r>
            <a:endParaRPr b="0" lang="nb-NO" sz="1600" spc="-1" strike="noStrike">
              <a:latin typeface="Arial"/>
            </a:endParaRPr>
          </a:p>
        </p:txBody>
      </p:sp>
      <p:sp>
        <p:nvSpPr>
          <p:cNvPr id="173" name="CustomShape 5"/>
          <p:cNvSpPr/>
          <p:nvPr/>
        </p:nvSpPr>
        <p:spPr>
          <a:xfrm>
            <a:off x="2991960" y="4541040"/>
            <a:ext cx="1195560" cy="706320"/>
          </a:xfrm>
          <a:prstGeom prst="ellipse">
            <a:avLst/>
          </a:prstGeom>
          <a:ln>
            <a:round/>
          </a:ln>
        </p:spPr>
        <p:style>
          <a:lnRef idx="2">
            <a:schemeClr val="accent2"/>
          </a:lnRef>
          <a:fillRef idx="1">
            <a:schemeClr val="lt1"/>
          </a:fillRef>
          <a:effectRef idx="0">
            <a:schemeClr val="accent2"/>
          </a:effectRef>
          <a:fontRef idx="minor"/>
        </p:style>
        <p:txBody>
          <a:bodyPr lIns="90000" rIns="90000" tIns="45000" bIns="45000" anchor="ctr"/>
          <a:p>
            <a:pPr algn="ctr">
              <a:lnSpc>
                <a:spcPct val="100000"/>
              </a:lnSpc>
            </a:pPr>
            <a:r>
              <a:rPr b="0" lang="nb-NO" sz="1600" spc="-1" strike="noStrike">
                <a:solidFill>
                  <a:srgbClr val="000000"/>
                </a:solidFill>
                <a:latin typeface="Georgia"/>
              </a:rPr>
              <a:t>Tids-rom</a:t>
            </a:r>
            <a:endParaRPr b="0" lang="nb-NO" sz="1600" spc="-1" strike="noStrike">
              <a:latin typeface="Arial"/>
            </a:endParaRPr>
          </a:p>
        </p:txBody>
      </p:sp>
      <p:sp>
        <p:nvSpPr>
          <p:cNvPr id="174" name="CustomShape 6"/>
          <p:cNvSpPr/>
          <p:nvPr/>
        </p:nvSpPr>
        <p:spPr>
          <a:xfrm flipV="1">
            <a:off x="1114920" y="4033080"/>
            <a:ext cx="1913040" cy="1944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75" name="CustomShape 7"/>
          <p:cNvSpPr/>
          <p:nvPr/>
        </p:nvSpPr>
        <p:spPr>
          <a:xfrm>
            <a:off x="1835640" y="3795480"/>
            <a:ext cx="1320840" cy="279000"/>
          </a:xfrm>
          <a:prstGeom prst="rect">
            <a:avLst/>
          </a:prstGeom>
          <a:noFill/>
          <a:ln>
            <a:noFill/>
          </a:ln>
        </p:spPr>
        <p:style>
          <a:lnRef idx="0"/>
          <a:fillRef idx="0"/>
          <a:effectRef idx="0"/>
          <a:fontRef idx="minor"/>
        </p:style>
        <p:txBody>
          <a:bodyPr lIns="0" rIns="0" tIns="0" bIns="0"/>
          <a:p>
            <a:pPr algn="ctr">
              <a:lnSpc>
                <a:spcPts val="2200"/>
              </a:lnSpc>
            </a:pPr>
            <a:r>
              <a:rPr b="0" lang="nb-NO" sz="1100" spc="-1" strike="noStrike">
                <a:solidFill>
                  <a:srgbClr val="000000"/>
                </a:solidFill>
                <a:latin typeface="Century Gothic"/>
              </a:rPr>
              <a:t>har utgiver</a:t>
            </a:r>
            <a:endParaRPr b="0" lang="nb-NO" sz="1100" spc="-1" strike="noStrike">
              <a:latin typeface="Arial"/>
            </a:endParaRPr>
          </a:p>
        </p:txBody>
      </p:sp>
      <p:sp>
        <p:nvSpPr>
          <p:cNvPr id="176" name="CustomShape 8"/>
          <p:cNvSpPr/>
          <p:nvPr/>
        </p:nvSpPr>
        <p:spPr>
          <a:xfrm>
            <a:off x="1151640" y="4083120"/>
            <a:ext cx="1839960" cy="81108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77" name="CustomShape 9"/>
          <p:cNvSpPr/>
          <p:nvPr/>
        </p:nvSpPr>
        <p:spPr>
          <a:xfrm>
            <a:off x="4947480" y="4083120"/>
            <a:ext cx="384840" cy="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78" name="CustomShape 10"/>
          <p:cNvSpPr/>
          <p:nvPr/>
        </p:nvSpPr>
        <p:spPr>
          <a:xfrm flipV="1">
            <a:off x="1151640" y="2468160"/>
            <a:ext cx="1739880" cy="80712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79" name="CustomShape 11"/>
          <p:cNvSpPr/>
          <p:nvPr/>
        </p:nvSpPr>
        <p:spPr>
          <a:xfrm>
            <a:off x="4187880" y="4894560"/>
            <a:ext cx="1146600" cy="1620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80" name="CustomShape 12"/>
          <p:cNvSpPr/>
          <p:nvPr/>
        </p:nvSpPr>
        <p:spPr>
          <a:xfrm>
            <a:off x="5332680" y="3812760"/>
            <a:ext cx="1223640" cy="540360"/>
          </a:xfrm>
          <a:prstGeom prst="ellipse">
            <a:avLst/>
          </a:prstGeom>
          <a:ln>
            <a:round/>
          </a:ln>
        </p:spPr>
        <p:style>
          <a:lnRef idx="2">
            <a:schemeClr val="accent4"/>
          </a:lnRef>
          <a:fillRef idx="1">
            <a:schemeClr val="lt1"/>
          </a:fillRef>
          <a:effectRef idx="0">
            <a:schemeClr val="accent4"/>
          </a:effectRef>
          <a:fontRef idx="minor"/>
        </p:style>
        <p:txBody>
          <a:bodyPr lIns="90000" rIns="90000" tIns="45000" bIns="45000" anchor="ctr"/>
          <a:p>
            <a:pPr algn="ctr">
              <a:lnSpc>
                <a:spcPct val="100000"/>
              </a:lnSpc>
            </a:pPr>
            <a:r>
              <a:rPr b="0" lang="nb-NO" sz="1600" spc="-1" strike="noStrike">
                <a:solidFill>
                  <a:srgbClr val="000000"/>
                </a:solidFill>
                <a:latin typeface="Georgia"/>
              </a:rPr>
              <a:t>Gyldendal</a:t>
            </a:r>
            <a:endParaRPr b="0" lang="nb-NO" sz="1600" spc="-1" strike="noStrike">
              <a:latin typeface="Arial"/>
            </a:endParaRPr>
          </a:p>
        </p:txBody>
      </p:sp>
      <p:sp>
        <p:nvSpPr>
          <p:cNvPr id="181" name="CustomShape 13"/>
          <p:cNvSpPr/>
          <p:nvPr/>
        </p:nvSpPr>
        <p:spPr>
          <a:xfrm>
            <a:off x="5334840" y="4640400"/>
            <a:ext cx="1223640" cy="540360"/>
          </a:xfrm>
          <a:prstGeom prst="ellipse">
            <a:avLst/>
          </a:prstGeom>
          <a:ln>
            <a:round/>
          </a:ln>
        </p:spPr>
        <p:style>
          <a:lnRef idx="2">
            <a:schemeClr val="accent2"/>
          </a:lnRef>
          <a:fillRef idx="1">
            <a:schemeClr val="lt1"/>
          </a:fillRef>
          <a:effectRef idx="0">
            <a:schemeClr val="accent2"/>
          </a:effectRef>
          <a:fontRef idx="minor"/>
        </p:style>
        <p:txBody>
          <a:bodyPr lIns="90000" rIns="90000" tIns="45000" bIns="45000" anchor="ctr"/>
          <a:p>
            <a:pPr algn="ctr">
              <a:lnSpc>
                <a:spcPct val="100000"/>
              </a:lnSpc>
            </a:pPr>
            <a:r>
              <a:rPr b="0" lang="nb-NO" sz="1600" spc="-1" strike="noStrike">
                <a:solidFill>
                  <a:srgbClr val="000000"/>
                </a:solidFill>
                <a:latin typeface="Georgia"/>
              </a:rPr>
              <a:t>1999</a:t>
            </a:r>
            <a:endParaRPr b="0" lang="nb-NO" sz="1600" spc="-1" strike="noStrike">
              <a:latin typeface="Arial"/>
            </a:endParaRPr>
          </a:p>
        </p:txBody>
      </p:sp>
      <p:sp>
        <p:nvSpPr>
          <p:cNvPr id="182" name="CustomShape 14"/>
          <p:cNvSpPr/>
          <p:nvPr/>
        </p:nvSpPr>
        <p:spPr>
          <a:xfrm>
            <a:off x="1959480" y="4303800"/>
            <a:ext cx="1320840" cy="279000"/>
          </a:xfrm>
          <a:prstGeom prst="rect">
            <a:avLst/>
          </a:prstGeom>
          <a:noFill/>
          <a:ln>
            <a:noFill/>
          </a:ln>
        </p:spPr>
        <p:style>
          <a:lnRef idx="0"/>
          <a:fillRef idx="0"/>
          <a:effectRef idx="0"/>
          <a:fontRef idx="minor"/>
        </p:style>
        <p:txBody>
          <a:bodyPr lIns="0" rIns="0" tIns="0" bIns="0"/>
          <a:p>
            <a:pPr algn="ctr">
              <a:lnSpc>
                <a:spcPts val="2200"/>
              </a:lnSpc>
            </a:pPr>
            <a:r>
              <a:rPr b="0" lang="nb-NO" sz="1100" spc="-1" strike="noStrike">
                <a:solidFill>
                  <a:srgbClr val="000000"/>
                </a:solidFill>
                <a:latin typeface="Century Gothic"/>
              </a:rPr>
              <a:t>har utgivelsesår</a:t>
            </a:r>
            <a:endParaRPr b="0" lang="nb-NO" sz="1100" spc="-1" strike="noStrike">
              <a:latin typeface="Arial"/>
            </a:endParaRPr>
          </a:p>
        </p:txBody>
      </p:sp>
      <p:sp>
        <p:nvSpPr>
          <p:cNvPr id="183" name="CustomShape 15"/>
          <p:cNvSpPr/>
          <p:nvPr/>
        </p:nvSpPr>
        <p:spPr>
          <a:xfrm>
            <a:off x="1506600" y="3055680"/>
            <a:ext cx="1320840" cy="279000"/>
          </a:xfrm>
          <a:prstGeom prst="rect">
            <a:avLst/>
          </a:prstGeom>
          <a:noFill/>
          <a:ln>
            <a:noFill/>
          </a:ln>
        </p:spPr>
        <p:style>
          <a:lnRef idx="0"/>
          <a:fillRef idx="0"/>
          <a:effectRef idx="0"/>
          <a:fontRef idx="minor"/>
        </p:style>
        <p:txBody>
          <a:bodyPr lIns="0" rIns="0" tIns="0" bIns="0"/>
          <a:p>
            <a:pPr algn="ctr">
              <a:lnSpc>
                <a:spcPts val="2200"/>
              </a:lnSpc>
            </a:pPr>
            <a:r>
              <a:rPr b="0" lang="nb-NO" sz="1100" spc="-1" strike="noStrike">
                <a:solidFill>
                  <a:srgbClr val="000000"/>
                </a:solidFill>
                <a:latin typeface="Century Gothic"/>
              </a:rPr>
              <a:t>har utgivelsessted</a:t>
            </a:r>
            <a:endParaRPr b="0" lang="nb-NO" sz="1100" spc="-1" strike="noStrike">
              <a:latin typeface="Arial"/>
            </a:endParaRPr>
          </a:p>
        </p:txBody>
      </p:sp>
      <p:sp>
        <p:nvSpPr>
          <p:cNvPr id="184" name="CustomShape 16"/>
          <p:cNvSpPr/>
          <p:nvPr/>
        </p:nvSpPr>
        <p:spPr>
          <a:xfrm>
            <a:off x="2891880" y="2205000"/>
            <a:ext cx="3362400" cy="499320"/>
          </a:xfrm>
          <a:prstGeom prst="rect">
            <a:avLst/>
          </a:prstGeom>
          <a:ln>
            <a:round/>
          </a:ln>
        </p:spPr>
        <p:style>
          <a:lnRef idx="2">
            <a:schemeClr val="dk1"/>
          </a:lnRef>
          <a:fillRef idx="1">
            <a:schemeClr val="lt1"/>
          </a:fillRef>
          <a:effectRef idx="0">
            <a:schemeClr val="dk1"/>
          </a:effectRef>
          <a:fontRef idx="minor"/>
        </p:style>
        <p:txBody>
          <a:bodyPr lIns="90000" rIns="90000" tIns="45000" bIns="45000" anchor="ctr"/>
          <a:p>
            <a:pPr algn="ctr">
              <a:lnSpc>
                <a:spcPct val="100000"/>
              </a:lnSpc>
            </a:pPr>
            <a:r>
              <a:rPr b="0" lang="nb-NO" sz="1800" spc="-1" strike="noStrike">
                <a:solidFill>
                  <a:srgbClr val="000000"/>
                </a:solidFill>
                <a:latin typeface="Georgia"/>
              </a:rPr>
              <a:t>På gjengrodde stier ...</a:t>
            </a:r>
            <a:endParaRPr b="0" lang="nb-NO" sz="1800" spc="-1" strike="noStrike">
              <a:latin typeface="Arial"/>
            </a:endParaRPr>
          </a:p>
        </p:txBody>
      </p:sp>
      <p:sp>
        <p:nvSpPr>
          <p:cNvPr id="185" name="CustomShape 17"/>
          <p:cNvSpPr/>
          <p:nvPr/>
        </p:nvSpPr>
        <p:spPr>
          <a:xfrm>
            <a:off x="7023600" y="2274480"/>
            <a:ext cx="1159920" cy="35964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nb-NO" sz="1800" spc="-1" strike="noStrike">
                <a:solidFill>
                  <a:srgbClr val="000000"/>
                </a:solidFill>
                <a:latin typeface="Georgia"/>
              </a:rPr>
              <a:t>Gjengitt</a:t>
            </a:r>
            <a:endParaRPr b="0" lang="nb-NO" sz="1800" spc="-1" strike="noStrike">
              <a:latin typeface="Arial"/>
            </a:endParaRPr>
          </a:p>
        </p:txBody>
      </p:sp>
      <p:sp>
        <p:nvSpPr>
          <p:cNvPr id="186" name="CustomShape 18"/>
          <p:cNvSpPr/>
          <p:nvPr/>
        </p:nvSpPr>
        <p:spPr>
          <a:xfrm>
            <a:off x="7023600" y="3911760"/>
            <a:ext cx="1148400" cy="342360"/>
          </a:xfrm>
          <a:prstGeom prst="rect">
            <a:avLst/>
          </a:prstGeom>
          <a:noFill/>
          <a:ln>
            <a:noFill/>
          </a:ln>
        </p:spPr>
        <p:style>
          <a:lnRef idx="0"/>
          <a:fillRef idx="0"/>
          <a:effectRef idx="0"/>
          <a:fontRef idx="minor"/>
        </p:style>
        <p:txBody>
          <a:bodyPr lIns="90000" rIns="90000" tIns="45000" bIns="45000" anchor="ctr"/>
          <a:p>
            <a:pPr algn="ctr">
              <a:lnSpc>
                <a:spcPct val="100000"/>
              </a:lnSpc>
            </a:pPr>
            <a:r>
              <a:rPr b="0" lang="nb-NO" sz="1800" spc="-1" strike="noStrike">
                <a:solidFill>
                  <a:srgbClr val="000000"/>
                </a:solidFill>
                <a:latin typeface="Georgia"/>
              </a:rPr>
              <a:t>Angitt</a:t>
            </a:r>
            <a:endParaRPr b="0" lang="nb-NO" sz="1800" spc="-1" strike="noStrike">
              <a:latin typeface="Arial"/>
            </a:endParaRPr>
          </a:p>
        </p:txBody>
      </p:sp>
      <p:sp>
        <p:nvSpPr>
          <p:cNvPr id="187" name="CustomShape 19"/>
          <p:cNvSpPr/>
          <p:nvPr/>
        </p:nvSpPr>
        <p:spPr>
          <a:xfrm flipH="1" flipV="1" rot="5400000">
            <a:off x="1255680" y="2281320"/>
            <a:ext cx="1463400" cy="1808640"/>
          </a:xfrm>
          <a:prstGeom prst="curvedConnector2">
            <a:avLst/>
          </a:pr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88" name="CustomShape 20"/>
          <p:cNvSpPr/>
          <p:nvPr/>
        </p:nvSpPr>
        <p:spPr>
          <a:xfrm>
            <a:off x="4187880" y="3275280"/>
            <a:ext cx="1146600" cy="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89" name="CustomShape 21"/>
          <p:cNvSpPr/>
          <p:nvPr/>
        </p:nvSpPr>
        <p:spPr>
          <a:xfrm>
            <a:off x="1147320" y="4254480"/>
            <a:ext cx="1880640" cy="1503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90" name="CustomShape 22"/>
          <p:cNvSpPr/>
          <p:nvPr/>
        </p:nvSpPr>
        <p:spPr>
          <a:xfrm>
            <a:off x="1297080" y="5007960"/>
            <a:ext cx="1320840" cy="279000"/>
          </a:xfrm>
          <a:prstGeom prst="rect">
            <a:avLst/>
          </a:prstGeom>
          <a:noFill/>
          <a:ln>
            <a:noFill/>
          </a:ln>
        </p:spPr>
        <p:style>
          <a:lnRef idx="0"/>
          <a:fillRef idx="0"/>
          <a:effectRef idx="0"/>
          <a:fontRef idx="minor"/>
        </p:style>
        <p:txBody>
          <a:bodyPr lIns="0" rIns="0" tIns="0" bIns="0"/>
          <a:p>
            <a:pPr algn="ctr">
              <a:lnSpc>
                <a:spcPts val="2200"/>
              </a:lnSpc>
            </a:pPr>
            <a:r>
              <a:rPr b="0" lang="nb-NO" sz="1100" spc="-1" strike="noStrike">
                <a:solidFill>
                  <a:srgbClr val="000000"/>
                </a:solidFill>
                <a:latin typeface="Century Gothic"/>
              </a:rPr>
              <a:t>er skap av</a:t>
            </a:r>
            <a:endParaRPr b="0" lang="nb-NO" sz="1100" spc="-1" strike="noStrike">
              <a:latin typeface="Arial"/>
            </a:endParaRPr>
          </a:p>
        </p:txBody>
      </p:sp>
      <p:sp>
        <p:nvSpPr>
          <p:cNvPr id="191" name="CustomShape 23"/>
          <p:cNvSpPr/>
          <p:nvPr/>
        </p:nvSpPr>
        <p:spPr>
          <a:xfrm>
            <a:off x="5372640" y="5448240"/>
            <a:ext cx="1460880" cy="662760"/>
          </a:xfrm>
          <a:prstGeom prst="ellipse">
            <a:avLst/>
          </a:prstGeom>
          <a:ln>
            <a:round/>
          </a:ln>
        </p:spPr>
        <p:style>
          <a:lnRef idx="2">
            <a:schemeClr val="accent5"/>
          </a:lnRef>
          <a:fillRef idx="1">
            <a:schemeClr val="lt1"/>
          </a:fillRef>
          <a:effectRef idx="0">
            <a:schemeClr val="accent5"/>
          </a:effectRef>
          <a:fontRef idx="minor"/>
        </p:style>
        <p:txBody>
          <a:bodyPr lIns="90000" rIns="90000" tIns="45000" bIns="45000" anchor="ctr"/>
          <a:p>
            <a:pPr algn="ctr">
              <a:lnSpc>
                <a:spcPct val="100000"/>
              </a:lnSpc>
            </a:pPr>
            <a:r>
              <a:rPr b="0" lang="nb-NO" sz="1600" spc="-1" strike="noStrike">
                <a:solidFill>
                  <a:srgbClr val="000000"/>
                </a:solidFill>
                <a:latin typeface="Georgia"/>
              </a:rPr>
              <a:t>Knut Hamsun</a:t>
            </a:r>
            <a:endParaRPr b="0" lang="nb-NO" sz="1600" spc="-1" strike="noStrike">
              <a:latin typeface="Arial"/>
            </a:endParaRPr>
          </a:p>
        </p:txBody>
      </p:sp>
      <p:sp>
        <p:nvSpPr>
          <p:cNvPr id="192" name="CustomShape 24"/>
          <p:cNvSpPr/>
          <p:nvPr/>
        </p:nvSpPr>
        <p:spPr>
          <a:xfrm>
            <a:off x="4539960" y="5644800"/>
            <a:ext cx="407160" cy="392040"/>
          </a:xfrm>
          <a:prstGeom prst="ellipse">
            <a:avLst/>
          </a:prstGeom>
          <a:ln>
            <a:round/>
          </a:ln>
        </p:spPr>
        <p:style>
          <a:lnRef idx="2">
            <a:schemeClr val="accent5"/>
          </a:lnRef>
          <a:fillRef idx="1">
            <a:schemeClr val="lt1"/>
          </a:fillRef>
          <a:effectRef idx="0">
            <a:schemeClr val="accent5"/>
          </a:effectRef>
          <a:fontRef idx="minor"/>
        </p:style>
        <p:txBody>
          <a:bodyPr lIns="90000" rIns="90000" tIns="45000" bIns="45000" anchor="ctr"/>
          <a:p>
            <a:pPr algn="ctr">
              <a:lnSpc>
                <a:spcPct val="100000"/>
              </a:lnSpc>
            </a:pPr>
            <a:r>
              <a:rPr b="0" lang="nb-NO" sz="1800" spc="-1" strike="noStrike">
                <a:solidFill>
                  <a:srgbClr val="000000"/>
                </a:solidFill>
                <a:latin typeface="Georgia"/>
              </a:rPr>
              <a:t>P</a:t>
            </a:r>
            <a:endParaRPr b="0" lang="nb-NO" sz="1800" spc="-1" strike="noStrike">
              <a:latin typeface="Arial"/>
            </a:endParaRPr>
          </a:p>
        </p:txBody>
      </p:sp>
      <p:sp>
        <p:nvSpPr>
          <p:cNvPr id="193" name="CustomShape 25"/>
          <p:cNvSpPr/>
          <p:nvPr/>
        </p:nvSpPr>
        <p:spPr>
          <a:xfrm>
            <a:off x="3028680" y="3699000"/>
            <a:ext cx="1195560" cy="706320"/>
          </a:xfrm>
          <a:prstGeom prst="ellipse">
            <a:avLst/>
          </a:prstGeom>
          <a:ln>
            <a:round/>
          </a:ln>
        </p:spPr>
        <p:style>
          <a:lnRef idx="2">
            <a:schemeClr val="accent4"/>
          </a:lnRef>
          <a:fillRef idx="1">
            <a:schemeClr val="lt1"/>
          </a:fillRef>
          <a:effectRef idx="0">
            <a:schemeClr val="accent4"/>
          </a:effectRef>
          <a:fontRef idx="minor"/>
        </p:style>
        <p:txBody>
          <a:bodyPr lIns="90000" rIns="90000" tIns="45000" bIns="45000" anchor="ctr"/>
          <a:p>
            <a:pPr algn="ctr">
              <a:lnSpc>
                <a:spcPct val="100000"/>
              </a:lnSpc>
            </a:pPr>
            <a:r>
              <a:rPr b="0" lang="nb-NO" sz="1600" spc="-1" strike="noStrike">
                <a:solidFill>
                  <a:srgbClr val="000000"/>
                </a:solidFill>
                <a:latin typeface="Georgia"/>
              </a:rPr>
              <a:t>Agent</a:t>
            </a:r>
            <a:endParaRPr b="0" lang="nb-NO" sz="1600" spc="-1" strike="noStrike">
              <a:latin typeface="Arial"/>
            </a:endParaRPr>
          </a:p>
        </p:txBody>
      </p:sp>
      <p:sp>
        <p:nvSpPr>
          <p:cNvPr id="194" name="CustomShape 26"/>
          <p:cNvSpPr/>
          <p:nvPr/>
        </p:nvSpPr>
        <p:spPr>
          <a:xfrm>
            <a:off x="4248000" y="4096800"/>
            <a:ext cx="291600" cy="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95" name="CustomShape 27"/>
          <p:cNvSpPr/>
          <p:nvPr/>
        </p:nvSpPr>
        <p:spPr>
          <a:xfrm>
            <a:off x="3028320" y="5404680"/>
            <a:ext cx="1195560" cy="706320"/>
          </a:xfrm>
          <a:prstGeom prst="ellipse">
            <a:avLst/>
          </a:prstGeom>
          <a:ln>
            <a:round/>
          </a:ln>
        </p:spPr>
        <p:style>
          <a:lnRef idx="2">
            <a:schemeClr val="accent4"/>
          </a:lnRef>
          <a:fillRef idx="1">
            <a:schemeClr val="lt1"/>
          </a:fillRef>
          <a:effectRef idx="0">
            <a:schemeClr val="accent4"/>
          </a:effectRef>
          <a:fontRef idx="minor"/>
        </p:style>
        <p:txBody>
          <a:bodyPr lIns="90000" rIns="90000" tIns="45000" bIns="45000" anchor="ctr"/>
          <a:p>
            <a:pPr algn="ctr">
              <a:lnSpc>
                <a:spcPct val="100000"/>
              </a:lnSpc>
            </a:pPr>
            <a:r>
              <a:rPr b="0" lang="nb-NO" sz="1600" spc="-1" strike="noStrike">
                <a:solidFill>
                  <a:srgbClr val="000000"/>
                </a:solidFill>
                <a:latin typeface="Georgia"/>
              </a:rPr>
              <a:t>Agent</a:t>
            </a:r>
            <a:endParaRPr b="0" lang="nb-NO" sz="1600" spc="-1" strike="noStrike">
              <a:latin typeface="Arial"/>
            </a:endParaRPr>
          </a:p>
        </p:txBody>
      </p:sp>
      <p:sp>
        <p:nvSpPr>
          <p:cNvPr id="196" name="CustomShape 28"/>
          <p:cNvSpPr/>
          <p:nvPr/>
        </p:nvSpPr>
        <p:spPr>
          <a:xfrm>
            <a:off x="4260600" y="5841000"/>
            <a:ext cx="291600" cy="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sp>
        <p:nvSpPr>
          <p:cNvPr id="197" name="CustomShape 29"/>
          <p:cNvSpPr/>
          <p:nvPr/>
        </p:nvSpPr>
        <p:spPr>
          <a:xfrm>
            <a:off x="4949640" y="5821920"/>
            <a:ext cx="384840" cy="360"/>
          </a:xfrm>
          <a:custGeom>
            <a:avLst/>
            <a:gdLst/>
            <a:ahLst/>
            <a:rect l="l" t="t" r="r" b="b"/>
            <a:pathLst>
              <a:path w="21600" h="21600">
                <a:moveTo>
                  <a:pt x="0" y="0"/>
                </a:moveTo>
                <a:lnTo>
                  <a:pt x="21600" y="21600"/>
                </a:lnTo>
              </a:path>
            </a:pathLst>
          </a:custGeom>
          <a:noFill/>
          <a:ln>
            <a:solidFill>
              <a:srgbClr val="796e5a"/>
            </a:solidFill>
            <a:round/>
            <a:tailEnd len="med" type="triangle" w="med"/>
          </a:ln>
        </p:spPr>
        <p:style>
          <a:lnRef idx="1">
            <a:schemeClr val="accent1"/>
          </a:lnRef>
          <a:fillRef idx="0">
            <a:schemeClr val="accent1"/>
          </a:fillRef>
          <a:effectRef idx="0">
            <a:schemeClr val="accent1"/>
          </a:effectRef>
          <a:fontRef idx="minor"/>
        </p:style>
      </p:sp>
      <p:pic>
        <p:nvPicPr>
          <p:cNvPr id="198" name="Bilde 33" descr=""/>
          <p:cNvPicPr/>
          <p:nvPr/>
        </p:nvPicPr>
        <p:blipFill>
          <a:blip r:embed="rId1"/>
          <a:stretch/>
        </p:blipFill>
        <p:spPr>
          <a:xfrm>
            <a:off x="531720" y="3435840"/>
            <a:ext cx="755640" cy="1217520"/>
          </a:xfrm>
          <a:prstGeom prst="rect">
            <a:avLst/>
          </a:prstGeom>
          <a:ln>
            <a:noFill/>
          </a:ln>
        </p:spPr>
      </p:pic>
      <p:pic>
        <p:nvPicPr>
          <p:cNvPr id="199" name="Bildobjekt 6" descr=""/>
          <p:cNvPicPr/>
          <p:nvPr/>
        </p:nvPicPr>
        <p:blipFill>
          <a:blip r:embed="rId2"/>
          <a:stretch/>
        </p:blipFill>
        <p:spPr>
          <a:xfrm>
            <a:off x="88560" y="105480"/>
            <a:ext cx="1742760" cy="485280"/>
          </a:xfrm>
          <a:prstGeom prst="rect">
            <a:avLst/>
          </a:prstGeom>
          <a:ln>
            <a:noFill/>
          </a:ln>
        </p:spPr>
      </p:pic>
      <p:sp>
        <p:nvSpPr>
          <p:cNvPr id="200" name="CustomShape 30"/>
          <p:cNvSpPr/>
          <p:nvPr/>
        </p:nvSpPr>
        <p:spPr>
          <a:xfrm>
            <a:off x="483120" y="2674800"/>
            <a:ext cx="2046600" cy="279000"/>
          </a:xfrm>
          <a:prstGeom prst="rect">
            <a:avLst/>
          </a:prstGeom>
          <a:noFill/>
          <a:ln>
            <a:noFill/>
          </a:ln>
        </p:spPr>
        <p:style>
          <a:lnRef idx="0"/>
          <a:fillRef idx="0"/>
          <a:effectRef idx="0"/>
          <a:fontRef idx="minor"/>
        </p:style>
        <p:txBody>
          <a:bodyPr lIns="0" rIns="0" tIns="0" bIns="0"/>
          <a:p>
            <a:pPr algn="ctr">
              <a:lnSpc>
                <a:spcPts val="2200"/>
              </a:lnSpc>
            </a:pPr>
            <a:r>
              <a:rPr b="0" lang="nb-NO" sz="1100" spc="-1" strike="noStrike">
                <a:solidFill>
                  <a:srgbClr val="000000"/>
                </a:solidFill>
                <a:latin typeface="Century Gothic"/>
              </a:rPr>
              <a:t>har manifestasjonsopplysning</a:t>
            </a:r>
            <a:endParaRPr b="0" lang="nb-NO" sz="1100" spc="-1" strike="noStrike">
              <a:latin typeface="Arial"/>
            </a:endParaRPr>
          </a:p>
        </p:txBody>
      </p:sp>
    </p:spTree>
  </p:cSld>
  <p:timing>
    <p:tnLst>
      <p:par>
        <p:cTn id="28" dur="indefinite" restart="never" nodeType="tmRoot">
          <p:childTnLst>
            <p:seq>
              <p:cTn id="29"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235440" y="766080"/>
            <a:ext cx="6963840" cy="5090760"/>
          </a:xfrm>
          <a:prstGeom prst="rect">
            <a:avLst/>
          </a:prstGeom>
          <a:noFill/>
          <a:ln>
            <a:noFill/>
          </a:ln>
        </p:spPr>
        <p:style>
          <a:lnRef idx="0"/>
          <a:fillRef idx="0"/>
          <a:effectRef idx="0"/>
          <a:fontRef idx="minor"/>
        </p:style>
        <p:txBody>
          <a:bodyPr lIns="90000" rIns="90000" tIns="45000" bIns="45000"/>
          <a:p>
            <a:pPr>
              <a:lnSpc>
                <a:spcPct val="100000"/>
              </a:lnSpc>
            </a:pPr>
            <a:r>
              <a:rPr b="0" lang="nb-NO" sz="2800" spc="-1" strike="noStrike">
                <a:solidFill>
                  <a:srgbClr val="000000"/>
                </a:solidFill>
                <a:latin typeface="Century Gothic"/>
              </a:rPr>
              <a:t>Funksjonelle mål og prinsipper</a:t>
            </a:r>
            <a:endParaRPr b="0" lang="nb-NO" sz="2800" spc="-1" strike="noStrike">
              <a:latin typeface="Arial"/>
            </a:endParaRPr>
          </a:p>
          <a:p>
            <a:pPr>
              <a:lnSpc>
                <a:spcPct val="100000"/>
              </a:lnSpc>
            </a:pPr>
            <a:endParaRPr b="0" lang="nb-NO" sz="2800" spc="-1" strike="noStrike">
              <a:latin typeface="Arial"/>
            </a:endParaRPr>
          </a:p>
          <a:p>
            <a:pPr>
              <a:lnSpc>
                <a:spcPct val="100000"/>
              </a:lnSpc>
            </a:pPr>
            <a:r>
              <a:rPr b="1" lang="nb-NO" sz="2000" spc="-1" strike="noStrike">
                <a:solidFill>
                  <a:srgbClr val="000000"/>
                </a:solidFill>
                <a:latin typeface="Century Gothic"/>
              </a:rPr>
              <a:t>Differensiering</a:t>
            </a:r>
            <a:r>
              <a:rPr b="1" i="1" lang="nb-NO" sz="2000" spc="-1" strike="noStrike">
                <a:solidFill>
                  <a:srgbClr val="000000"/>
                </a:solidFill>
                <a:latin typeface="Century Gothic"/>
              </a:rPr>
              <a:t>.</a:t>
            </a:r>
            <a:r>
              <a:rPr b="0" lang="nb-NO" sz="2000" spc="-1" strike="noStrike">
                <a:solidFill>
                  <a:srgbClr val="000000"/>
                </a:solidFill>
                <a:latin typeface="Century Gothic"/>
              </a:rPr>
              <a:t> Dataene skal kunne brukes til å skille en manifestasjon fra en annen. </a:t>
            </a:r>
            <a:endParaRPr b="0" lang="nb-NO" sz="2000" spc="-1" strike="noStrike">
              <a:latin typeface="Arial"/>
            </a:endParaRPr>
          </a:p>
          <a:p>
            <a:pPr>
              <a:lnSpc>
                <a:spcPct val="100000"/>
              </a:lnSpc>
            </a:pPr>
            <a:r>
              <a:rPr b="1" lang="nb-NO" sz="2000" spc="-1" strike="noStrike">
                <a:solidFill>
                  <a:srgbClr val="000000"/>
                </a:solidFill>
                <a:latin typeface="Century Gothic"/>
              </a:rPr>
              <a:t>Tilstrekkelighet</a:t>
            </a:r>
            <a:r>
              <a:rPr b="1" i="1" lang="nb-NO" sz="2000" spc="-1" strike="noStrike">
                <a:solidFill>
                  <a:srgbClr val="000000"/>
                </a:solidFill>
                <a:latin typeface="Century Gothic"/>
              </a:rPr>
              <a:t>.</a:t>
            </a:r>
            <a:r>
              <a:rPr b="0" lang="nb-NO" sz="2000" spc="-1" strike="noStrike">
                <a:solidFill>
                  <a:srgbClr val="000000"/>
                </a:solidFill>
                <a:latin typeface="Century Gothic"/>
              </a:rPr>
              <a:t> Dataene skal være tilstrekkelige for å dekke brukerens behov for å kunne velge en egnet manifestasjon.</a:t>
            </a:r>
            <a:endParaRPr b="0" lang="nb-NO" sz="2000" spc="-1" strike="noStrike">
              <a:latin typeface="Arial"/>
            </a:endParaRPr>
          </a:p>
          <a:p>
            <a:pPr>
              <a:lnSpc>
                <a:spcPct val="100000"/>
              </a:lnSpc>
            </a:pPr>
            <a:r>
              <a:rPr b="1" lang="nb-NO" sz="2000" spc="-1" strike="noStrike">
                <a:solidFill>
                  <a:srgbClr val="000000"/>
                </a:solidFill>
                <a:latin typeface="Century Gothic"/>
              </a:rPr>
              <a:t>Framstilling.</a:t>
            </a:r>
            <a:r>
              <a:rPr b="0" lang="nb-NO" sz="2000" spc="-1" strike="noStrike">
                <a:solidFill>
                  <a:srgbClr val="000000"/>
                </a:solidFill>
                <a:latin typeface="Century Gothic"/>
              </a:rPr>
              <a:t> Dataene skal gjenspeile manifestasjonens framstilling av seg selv.</a:t>
            </a:r>
            <a:endParaRPr b="0" lang="nb-NO" sz="2000" spc="-1" strike="noStrike">
              <a:latin typeface="Arial"/>
            </a:endParaRPr>
          </a:p>
          <a:p>
            <a:pPr>
              <a:lnSpc>
                <a:spcPct val="100000"/>
              </a:lnSpc>
            </a:pPr>
            <a:r>
              <a:rPr b="1" lang="nb-NO" sz="2000" spc="-1" strike="noStrike">
                <a:solidFill>
                  <a:srgbClr val="000000"/>
                </a:solidFill>
                <a:latin typeface="Century Gothic"/>
              </a:rPr>
              <a:t>Nøyaktighet</a:t>
            </a:r>
            <a:r>
              <a:rPr b="1" i="1" lang="nb-NO" sz="2000" spc="-1" strike="noStrike">
                <a:solidFill>
                  <a:srgbClr val="000000"/>
                </a:solidFill>
                <a:latin typeface="Century Gothic"/>
              </a:rPr>
              <a:t>.</a:t>
            </a:r>
            <a:r>
              <a:rPr b="0" lang="nb-NO" sz="2000" spc="-1" strike="noStrike">
                <a:solidFill>
                  <a:srgbClr val="000000"/>
                </a:solidFill>
                <a:latin typeface="Century Gothic"/>
              </a:rPr>
              <a:t> Dataene skal gi supplerende informasjon som korrigerer eller avklarer tvetydige, uleselige eller misvisende framstillinger som kan finnes i informasjonskilder som utgjør del av selve manifestasjonen.</a:t>
            </a:r>
            <a:endParaRPr b="0" lang="nb-NO" sz="2000" spc="-1" strike="noStrike">
              <a:latin typeface="Arial"/>
            </a:endParaRPr>
          </a:p>
          <a:p>
            <a:pPr>
              <a:lnSpc>
                <a:spcPct val="100000"/>
              </a:lnSpc>
            </a:pPr>
            <a:r>
              <a:rPr b="1" lang="nb-NO" sz="2000" spc="-1" strike="noStrike">
                <a:solidFill>
                  <a:srgbClr val="000000"/>
                </a:solidFill>
                <a:latin typeface="Century Gothic"/>
              </a:rPr>
              <a:t>Alminnelig bruk</a:t>
            </a:r>
            <a:r>
              <a:rPr b="1" i="1" lang="nb-NO" sz="2000" spc="-1" strike="noStrike">
                <a:solidFill>
                  <a:srgbClr val="000000"/>
                </a:solidFill>
                <a:latin typeface="Century Gothic"/>
              </a:rPr>
              <a:t>.</a:t>
            </a:r>
            <a:r>
              <a:rPr b="0" lang="nb-NO" sz="2000" spc="-1" strike="noStrike">
                <a:solidFill>
                  <a:srgbClr val="000000"/>
                </a:solidFill>
                <a:latin typeface="Century Gothic"/>
              </a:rPr>
              <a:t> Data som ikke er gjengitt fra selve manifestasjonen, skal gjenspeile alminnelig bruk.</a:t>
            </a:r>
            <a:endParaRPr b="0" lang="nb-NO" sz="2000" spc="-1" strike="noStrike">
              <a:latin typeface="Arial"/>
            </a:endParaRPr>
          </a:p>
          <a:p>
            <a:pPr>
              <a:lnSpc>
                <a:spcPct val="100000"/>
              </a:lnSpc>
            </a:pPr>
            <a:r>
              <a:rPr b="0" lang="nb-NO" sz="2000" spc="-1" strike="noStrike">
                <a:solidFill>
                  <a:srgbClr val="000000"/>
                </a:solidFill>
                <a:latin typeface="Century Gothic"/>
              </a:rPr>
              <a:t> </a:t>
            </a:r>
            <a:endParaRPr b="0" lang="nb-NO" sz="2000" spc="-1" strike="noStrike">
              <a:latin typeface="Arial"/>
            </a:endParaRPr>
          </a:p>
        </p:txBody>
      </p:sp>
      <p:pic>
        <p:nvPicPr>
          <p:cNvPr id="202" name="Bildobjekt 6" descr=""/>
          <p:cNvPicPr/>
          <p:nvPr/>
        </p:nvPicPr>
        <p:blipFill>
          <a:blip r:embed="rId1"/>
          <a:stretch/>
        </p:blipFill>
        <p:spPr>
          <a:xfrm>
            <a:off x="88560" y="105480"/>
            <a:ext cx="1742760" cy="485280"/>
          </a:xfrm>
          <a:prstGeom prst="rect">
            <a:avLst/>
          </a:prstGeom>
          <a:ln>
            <a:noFill/>
          </a:ln>
        </p:spPr>
      </p:pic>
      <p:pic>
        <p:nvPicPr>
          <p:cNvPr id="203" name="Bilde 6" descr=""/>
          <p:cNvPicPr/>
          <p:nvPr/>
        </p:nvPicPr>
        <p:blipFill>
          <a:blip r:embed="rId2"/>
          <a:stretch/>
        </p:blipFill>
        <p:spPr>
          <a:xfrm>
            <a:off x="7392600" y="-1080"/>
            <a:ext cx="1751040" cy="6858720"/>
          </a:xfrm>
          <a:prstGeom prst="rect">
            <a:avLst/>
          </a:prstGeom>
          <a:ln>
            <a:noFill/>
          </a:ln>
        </p:spPr>
      </p:pic>
    </p:spTree>
  </p:cSld>
  <p:timing>
    <p:tnLst>
      <p:par>
        <p:cTn id="30" dur="indefinite" restart="never" nodeType="tmRoot">
          <p:childTnLst>
            <p:seq>
              <p:cTn id="31" dur="indefinite" nodeType="mainSeq">
                <p:childTnLst>
                  <p:par>
                    <p:cTn id="32" fill="hold">
                      <p:stCondLst>
                        <p:cond delay="indefinite"/>
                      </p:stCondLst>
                      <p:childTnLst>
                        <p:par>
                          <p:cTn id="33" fill="hold">
                            <p:stCondLst>
                              <p:cond delay="0"/>
                            </p:stCondLst>
                            <p:childTnLst>
                              <p:par>
                                <p:cTn id="34" nodeType="clickEffect" fill="hold" presetClass="entr" presetID="1">
                                  <p:stCondLst>
                                    <p:cond delay="0"/>
                                  </p:stCondLst>
                                  <p:childTnLst>
                                    <p:set>
                                      <p:cBhvr>
                                        <p:cTn id="35" dur="1" fill="hold">
                                          <p:stCondLst>
                                            <p:cond delay="0"/>
                                          </p:stCondLst>
                                        </p:cTn>
                                        <p:tgtEl>
                                          <p:spTgt spid="201">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nodeType="clickEffect" fill="hold" presetClass="exit" presetID="10">
                                  <p:stCondLst>
                                    <p:cond delay="0"/>
                                  </p:stCondLst>
                                  <p:childTnLst>
                                    <p:animEffect filter="fade" transition="out">
                                      <p:cBhvr additive="repl">
                                        <p:cTn id="39" dur="500"/>
                                        <p:tgtEl>
                                          <p:spTgt spid="201">
                                            <p:txEl>
                                              <p:pRg st="2" end="2"/>
                                            </p:txEl>
                                          </p:spTgt>
                                        </p:tgtEl>
                                      </p:cBhvr>
                                    </p:animEffect>
                                    <p:set>
                                      <p:cBhvr>
                                        <p:cTn id="40" dur="1" fill="hold">
                                          <p:stCondLst>
                                            <p:cond delay="499"/>
                                          </p:stCondLst>
                                        </p:cTn>
                                        <p:tgtEl>
                                          <p:spTgt spid="201">
                                            <p:txEl>
                                              <p:pRg st="2" end="2"/>
                                            </p:txEl>
                                          </p:spTgt>
                                        </p:tgtEl>
                                        <p:attrNameLst>
                                          <p:attrName>style.visibility</p:attrName>
                                        </p:attrNameLst>
                                      </p:cBhvr>
                                      <p:to>
                                        <p:strVal val="hidden"/>
                                      </p:to>
                                    </p:set>
                                  </p:childTnLst>
                                </p:cTn>
                              </p:par>
                              <p:par>
                                <p:cTn id="41" nodeType="withEffect" fill="hold" presetClass="entr" presetID="1">
                                  <p:stCondLst>
                                    <p:cond delay="0"/>
                                  </p:stCondLst>
                                  <p:childTnLst>
                                    <p:set>
                                      <p:cBhvr>
                                        <p:cTn id="42" dur="1" fill="hold">
                                          <p:stCondLst>
                                            <p:cond delay="0"/>
                                          </p:stCondLst>
                                        </p:cTn>
                                        <p:tgtEl>
                                          <p:spTgt spid="201">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xit" presetID="10">
                                  <p:stCondLst>
                                    <p:cond delay="0"/>
                                  </p:stCondLst>
                                  <p:childTnLst>
                                    <p:animEffect filter="fade" transition="out">
                                      <p:cBhvr additive="repl">
                                        <p:cTn id="46" dur="500"/>
                                        <p:tgtEl>
                                          <p:spTgt spid="201">
                                            <p:txEl>
                                              <p:pRg st="3" end="3"/>
                                            </p:txEl>
                                          </p:spTgt>
                                        </p:tgtEl>
                                      </p:cBhvr>
                                    </p:animEffect>
                                    <p:set>
                                      <p:cBhvr>
                                        <p:cTn id="47" dur="1" fill="hold">
                                          <p:stCondLst>
                                            <p:cond delay="499"/>
                                          </p:stCondLst>
                                        </p:cTn>
                                        <p:tgtEl>
                                          <p:spTgt spid="201">
                                            <p:txEl>
                                              <p:pRg st="3" end="3"/>
                                            </p:txEl>
                                          </p:spTgt>
                                        </p:tgtEl>
                                        <p:attrNameLst>
                                          <p:attrName>style.visibility</p:attrName>
                                        </p:attrNameLst>
                                      </p:cBhvr>
                                      <p:to>
                                        <p:strVal val="hidden"/>
                                      </p:to>
                                    </p:set>
                                  </p:childTnLst>
                                </p:cTn>
                              </p:par>
                              <p:par>
                                <p:cTn id="48" nodeType="withEffect" fill="hold" presetClass="entr" presetID="1">
                                  <p:stCondLst>
                                    <p:cond delay="0"/>
                                  </p:stCondLst>
                                  <p:childTnLst>
                                    <p:set>
                                      <p:cBhvr>
                                        <p:cTn id="49" dur="1" fill="hold">
                                          <p:stCondLst>
                                            <p:cond delay="0"/>
                                          </p:stCondLst>
                                        </p:cTn>
                                        <p:tgtEl>
                                          <p:spTgt spid="201">
                                            <p:txEl>
                                              <p:pRg st="4" end="4"/>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nodeType="clickEffect" fill="hold" presetClass="exit" presetID="10">
                                  <p:stCondLst>
                                    <p:cond delay="0"/>
                                  </p:stCondLst>
                                  <p:childTnLst>
                                    <p:animEffect filter="fade" transition="out">
                                      <p:cBhvr additive="repl">
                                        <p:cTn id="53" dur="500"/>
                                        <p:tgtEl>
                                          <p:spTgt spid="201">
                                            <p:txEl>
                                              <p:pRg st="4" end="4"/>
                                            </p:txEl>
                                          </p:spTgt>
                                        </p:tgtEl>
                                      </p:cBhvr>
                                    </p:animEffect>
                                    <p:set>
                                      <p:cBhvr>
                                        <p:cTn id="54" dur="1" fill="hold">
                                          <p:stCondLst>
                                            <p:cond delay="499"/>
                                          </p:stCondLst>
                                        </p:cTn>
                                        <p:tgtEl>
                                          <p:spTgt spid="201">
                                            <p:txEl>
                                              <p:pRg st="4" end="4"/>
                                            </p:txEl>
                                          </p:spTgt>
                                        </p:tgtEl>
                                        <p:attrNameLst>
                                          <p:attrName>style.visibility</p:attrName>
                                        </p:attrNameLst>
                                      </p:cBhvr>
                                      <p:to>
                                        <p:strVal val="hidden"/>
                                      </p:to>
                                    </p:set>
                                  </p:childTnLst>
                                </p:cTn>
                              </p:par>
                              <p:par>
                                <p:cTn id="55" nodeType="withEffect" fill="hold" presetClass="entr" presetID="1">
                                  <p:stCondLst>
                                    <p:cond delay="0"/>
                                  </p:stCondLst>
                                  <p:childTnLst>
                                    <p:set>
                                      <p:cBhvr>
                                        <p:cTn id="56" dur="1" fill="hold">
                                          <p:stCondLst>
                                            <p:cond delay="0"/>
                                          </p:stCondLst>
                                        </p:cTn>
                                        <p:tgtEl>
                                          <p:spTgt spid="201">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xit" presetID="10">
                                  <p:stCondLst>
                                    <p:cond delay="0"/>
                                  </p:stCondLst>
                                  <p:childTnLst>
                                    <p:animEffect filter="fade" transition="out">
                                      <p:cBhvr additive="repl">
                                        <p:cTn id="60" dur="500"/>
                                        <p:tgtEl>
                                          <p:spTgt spid="201">
                                            <p:txEl>
                                              <p:pRg st="5" end="5"/>
                                            </p:txEl>
                                          </p:spTgt>
                                        </p:tgtEl>
                                      </p:cBhvr>
                                    </p:animEffect>
                                    <p:set>
                                      <p:cBhvr>
                                        <p:cTn id="61" dur="1" fill="hold">
                                          <p:stCondLst>
                                            <p:cond delay="499"/>
                                          </p:stCondLst>
                                        </p:cTn>
                                        <p:tgtEl>
                                          <p:spTgt spid="201">
                                            <p:txEl>
                                              <p:pRg st="5" end="5"/>
                                            </p:txEl>
                                          </p:spTgt>
                                        </p:tgtEl>
                                        <p:attrNameLst>
                                          <p:attrName>style.visibility</p:attrName>
                                        </p:attrNameLst>
                                      </p:cBhvr>
                                      <p:to>
                                        <p:strVal val="hidden"/>
                                      </p:to>
                                    </p:set>
                                  </p:childTnLst>
                                </p:cTn>
                              </p:par>
                              <p:par>
                                <p:cTn id="62" nodeType="withEffect" fill="hold" presetClass="entr" presetID="1">
                                  <p:stCondLst>
                                    <p:cond delay="0"/>
                                  </p:stCondLst>
                                  <p:childTnLst>
                                    <p:set>
                                      <p:cBhvr>
                                        <p:cTn id="63" dur="1" fill="hold">
                                          <p:stCondLst>
                                            <p:cond delay="0"/>
                                          </p:stCondLst>
                                        </p:cTn>
                                        <p:tgtEl>
                                          <p:spTgt spid="201">
                                            <p:txEl>
                                              <p:pRg st="6" end="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235440" y="766080"/>
            <a:ext cx="6963840" cy="5090760"/>
          </a:xfrm>
          <a:prstGeom prst="rect">
            <a:avLst/>
          </a:prstGeom>
          <a:noFill/>
          <a:ln>
            <a:noFill/>
          </a:ln>
        </p:spPr>
        <p:style>
          <a:lnRef idx="0"/>
          <a:fillRef idx="0"/>
          <a:effectRef idx="0"/>
          <a:fontRef idx="minor"/>
        </p:style>
        <p:txBody>
          <a:bodyPr lIns="90000" rIns="90000" tIns="45000" bIns="45000"/>
          <a:p>
            <a:pPr>
              <a:lnSpc>
                <a:spcPct val="100000"/>
              </a:lnSpc>
            </a:pPr>
            <a:r>
              <a:rPr b="0" lang="nb-NO" sz="2800" spc="-1" strike="noStrike">
                <a:solidFill>
                  <a:srgbClr val="000000"/>
                </a:solidFill>
                <a:latin typeface="Century Gothic"/>
              </a:rPr>
              <a:t>Funksjonelle mål og prinsipper</a:t>
            </a:r>
            <a:endParaRPr b="0" lang="nb-NO" sz="2800" spc="-1" strike="noStrike">
              <a:latin typeface="Arial"/>
            </a:endParaRPr>
          </a:p>
          <a:p>
            <a:pPr>
              <a:lnSpc>
                <a:spcPct val="100000"/>
              </a:lnSpc>
            </a:pPr>
            <a:endParaRPr b="0" lang="nb-NO" sz="2800" spc="-1" strike="noStrike">
              <a:latin typeface="Arial"/>
            </a:endParaRPr>
          </a:p>
          <a:p>
            <a:pPr>
              <a:lnSpc>
                <a:spcPct val="100000"/>
              </a:lnSpc>
            </a:pPr>
            <a:r>
              <a:rPr b="1" lang="nb-NO" sz="2000" spc="-1" strike="noStrike">
                <a:solidFill>
                  <a:srgbClr val="000000"/>
                </a:solidFill>
                <a:latin typeface="Century Gothic"/>
              </a:rPr>
              <a:t>Differensiering</a:t>
            </a:r>
            <a:r>
              <a:rPr b="1" i="1" lang="nb-NO" sz="2000" spc="-1" strike="noStrike">
                <a:solidFill>
                  <a:srgbClr val="000000"/>
                </a:solidFill>
                <a:latin typeface="Century Gothic"/>
              </a:rPr>
              <a:t>.</a:t>
            </a:r>
            <a:r>
              <a:rPr b="0" lang="nb-NO" sz="2000" spc="-1" strike="noStrike">
                <a:solidFill>
                  <a:srgbClr val="000000"/>
                </a:solidFill>
                <a:latin typeface="Century Gothic"/>
              </a:rPr>
              <a:t> Dataene skal kunne brukes til å skille en manifestasjon fra en annen. </a:t>
            </a:r>
            <a:endParaRPr b="0" lang="nb-NO" sz="2000" spc="-1" strike="noStrike">
              <a:latin typeface="Arial"/>
            </a:endParaRPr>
          </a:p>
          <a:p>
            <a:pPr>
              <a:lnSpc>
                <a:spcPct val="100000"/>
              </a:lnSpc>
            </a:pPr>
            <a:r>
              <a:rPr b="1" lang="nb-NO" sz="2000" spc="-1" strike="noStrike">
                <a:solidFill>
                  <a:srgbClr val="000000"/>
                </a:solidFill>
                <a:latin typeface="Century Gothic"/>
              </a:rPr>
              <a:t>Tilstrekkelighet</a:t>
            </a:r>
            <a:r>
              <a:rPr b="1" i="1" lang="nb-NO" sz="2000" spc="-1" strike="noStrike">
                <a:solidFill>
                  <a:srgbClr val="000000"/>
                </a:solidFill>
                <a:latin typeface="Century Gothic"/>
              </a:rPr>
              <a:t>.</a:t>
            </a:r>
            <a:r>
              <a:rPr b="0" lang="nb-NO" sz="2000" spc="-1" strike="noStrike">
                <a:solidFill>
                  <a:srgbClr val="000000"/>
                </a:solidFill>
                <a:latin typeface="Century Gothic"/>
              </a:rPr>
              <a:t> Dataene skal være tilstrekkelige for å dekke brukerens behov for å kunne velge en egnet manifestasjon.</a:t>
            </a:r>
            <a:endParaRPr b="0" lang="nb-NO" sz="2000" spc="-1" strike="noStrike">
              <a:latin typeface="Arial"/>
            </a:endParaRPr>
          </a:p>
          <a:p>
            <a:pPr>
              <a:lnSpc>
                <a:spcPct val="100000"/>
              </a:lnSpc>
            </a:pPr>
            <a:r>
              <a:rPr b="1" lang="nb-NO" sz="2000" spc="-1" strike="noStrike">
                <a:solidFill>
                  <a:srgbClr val="000000"/>
                </a:solidFill>
                <a:latin typeface="Century Gothic"/>
              </a:rPr>
              <a:t>Framstilling</a:t>
            </a:r>
            <a:r>
              <a:rPr b="0" lang="nb-NO" sz="2000" spc="-1" strike="noStrike">
                <a:solidFill>
                  <a:srgbClr val="000000"/>
                </a:solidFill>
                <a:latin typeface="Century Gothic"/>
              </a:rPr>
              <a:t> Dataene skal gjenspeile manifestasjonens framstilling av seg selv.</a:t>
            </a:r>
            <a:endParaRPr b="0" lang="nb-NO" sz="2000" spc="-1" strike="noStrike">
              <a:latin typeface="Arial"/>
            </a:endParaRPr>
          </a:p>
          <a:p>
            <a:pPr>
              <a:lnSpc>
                <a:spcPct val="100000"/>
              </a:lnSpc>
            </a:pPr>
            <a:r>
              <a:rPr b="1" lang="nb-NO" sz="2000" spc="-1" strike="noStrike">
                <a:solidFill>
                  <a:srgbClr val="000000"/>
                </a:solidFill>
                <a:latin typeface="Century Gothic"/>
              </a:rPr>
              <a:t>Nøyaktighet</a:t>
            </a:r>
            <a:r>
              <a:rPr b="1" i="1" lang="nb-NO" sz="2000" spc="-1" strike="noStrike">
                <a:solidFill>
                  <a:srgbClr val="000000"/>
                </a:solidFill>
                <a:latin typeface="Century Gothic"/>
              </a:rPr>
              <a:t>.</a:t>
            </a:r>
            <a:r>
              <a:rPr b="0" lang="nb-NO" sz="2000" spc="-1" strike="noStrike">
                <a:solidFill>
                  <a:srgbClr val="000000"/>
                </a:solidFill>
                <a:latin typeface="Century Gothic"/>
              </a:rPr>
              <a:t> Dataene skal gi supplerende informasjon som korrigerer eller avklarer tvetydige, uleselige eller misvisende framstillinger som kan finnes i informasjonskilder som utgjør del av selve manifestasjonen.</a:t>
            </a:r>
            <a:endParaRPr b="0" lang="nb-NO" sz="2000" spc="-1" strike="noStrike">
              <a:latin typeface="Arial"/>
            </a:endParaRPr>
          </a:p>
          <a:p>
            <a:pPr>
              <a:lnSpc>
                <a:spcPct val="100000"/>
              </a:lnSpc>
            </a:pPr>
            <a:r>
              <a:rPr b="1" lang="nb-NO" sz="2000" spc="-1" strike="noStrike">
                <a:solidFill>
                  <a:srgbClr val="000000"/>
                </a:solidFill>
                <a:latin typeface="Century Gothic"/>
              </a:rPr>
              <a:t>Alminnelig bruk</a:t>
            </a:r>
            <a:r>
              <a:rPr b="1" i="1" lang="nb-NO" sz="2000" spc="-1" strike="noStrike">
                <a:solidFill>
                  <a:srgbClr val="000000"/>
                </a:solidFill>
                <a:latin typeface="Century Gothic"/>
              </a:rPr>
              <a:t>.</a:t>
            </a:r>
            <a:r>
              <a:rPr b="0" lang="nb-NO" sz="2000" spc="-1" strike="noStrike">
                <a:solidFill>
                  <a:srgbClr val="000000"/>
                </a:solidFill>
                <a:latin typeface="Century Gothic"/>
              </a:rPr>
              <a:t> Data som ikke er gjengitt fra selve manifestasjonen, skal gjenspeile alminnelig bruk.</a:t>
            </a:r>
            <a:endParaRPr b="0" lang="nb-NO" sz="2000" spc="-1" strike="noStrike">
              <a:latin typeface="Arial"/>
            </a:endParaRPr>
          </a:p>
          <a:p>
            <a:pPr>
              <a:lnSpc>
                <a:spcPct val="100000"/>
              </a:lnSpc>
            </a:pPr>
            <a:r>
              <a:rPr b="0" lang="nb-NO" sz="2000" spc="-1" strike="noStrike">
                <a:solidFill>
                  <a:srgbClr val="000000"/>
                </a:solidFill>
                <a:latin typeface="Century Gothic"/>
              </a:rPr>
              <a:t> </a:t>
            </a:r>
            <a:endParaRPr b="0" lang="nb-NO" sz="2000" spc="-1" strike="noStrike">
              <a:latin typeface="Arial"/>
            </a:endParaRPr>
          </a:p>
        </p:txBody>
      </p:sp>
      <p:pic>
        <p:nvPicPr>
          <p:cNvPr id="205" name="Bildobjekt 6" descr=""/>
          <p:cNvPicPr/>
          <p:nvPr/>
        </p:nvPicPr>
        <p:blipFill>
          <a:blip r:embed="rId1"/>
          <a:stretch/>
        </p:blipFill>
        <p:spPr>
          <a:xfrm>
            <a:off x="88560" y="105480"/>
            <a:ext cx="1742760" cy="485280"/>
          </a:xfrm>
          <a:prstGeom prst="rect">
            <a:avLst/>
          </a:prstGeom>
          <a:ln>
            <a:noFill/>
          </a:ln>
        </p:spPr>
      </p:pic>
      <p:pic>
        <p:nvPicPr>
          <p:cNvPr id="206" name="Bilde 6" descr=""/>
          <p:cNvPicPr/>
          <p:nvPr/>
        </p:nvPicPr>
        <p:blipFill>
          <a:blip r:embed="rId2"/>
          <a:stretch/>
        </p:blipFill>
        <p:spPr>
          <a:xfrm>
            <a:off x="7392600" y="-1080"/>
            <a:ext cx="1751040" cy="6858720"/>
          </a:xfrm>
          <a:prstGeom prst="rect">
            <a:avLst/>
          </a:prstGeom>
          <a:ln>
            <a:noFill/>
          </a:ln>
        </p:spPr>
      </p:pic>
    </p:spTree>
  </p:cSld>
  <p:timing>
    <p:tnLst>
      <p:par>
        <p:cTn id="64" dur="indefinite" restart="never" nodeType="tmRoot">
          <p:childTnLst>
            <p:seq>
              <p:cTn id="65"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250920" y="1032120"/>
            <a:ext cx="6976440" cy="6503760"/>
          </a:xfrm>
          <a:prstGeom prst="rect">
            <a:avLst/>
          </a:prstGeom>
          <a:noFill/>
          <a:ln>
            <a:noFill/>
          </a:ln>
        </p:spPr>
        <p:style>
          <a:lnRef idx="0"/>
          <a:fillRef idx="0"/>
          <a:effectRef idx="0"/>
          <a:fontRef idx="minor"/>
        </p:style>
        <p:txBody>
          <a:bodyPr anchor="ctr">
            <a:normAutofit/>
          </a:bodyPr>
          <a:p>
            <a:pPr>
              <a:lnSpc>
                <a:spcPct val="100000"/>
              </a:lnSpc>
            </a:pPr>
            <a:endParaRPr b="0" lang="nb-NO" sz="3600" spc="-1" strike="noStrike">
              <a:latin typeface="Arial"/>
            </a:endParaRPr>
          </a:p>
          <a:p>
            <a:pPr>
              <a:lnSpc>
                <a:spcPct val="100000"/>
              </a:lnSpc>
            </a:pPr>
            <a:r>
              <a:rPr b="1" lang="nb-NO" sz="2800" spc="-1" strike="noStrike">
                <a:solidFill>
                  <a:srgbClr val="000000"/>
                </a:solidFill>
                <a:latin typeface="Century Gothic"/>
              </a:rPr>
              <a:t>Hva blir nytt?</a:t>
            </a:r>
            <a:endParaRPr b="0" lang="nb-NO" sz="2800" spc="-1" strike="noStrike">
              <a:latin typeface="Arial"/>
            </a:endParaRPr>
          </a:p>
          <a:p>
            <a:pPr>
              <a:lnSpc>
                <a:spcPct val="100000"/>
              </a:lnSpc>
            </a:pPr>
            <a:endParaRPr b="0" lang="nb-NO" sz="2800" spc="-1" strike="noStrike">
              <a:latin typeface="Arial"/>
            </a:endParaRPr>
          </a:p>
          <a:p>
            <a:pPr>
              <a:lnSpc>
                <a:spcPct val="100000"/>
              </a:lnSpc>
            </a:pPr>
            <a:endParaRPr b="0" lang="nb-NO" sz="2800" spc="-1" strike="noStrike">
              <a:latin typeface="Arial"/>
            </a:endParaRPr>
          </a:p>
          <a:p>
            <a:pPr>
              <a:lnSpc>
                <a:spcPct val="100000"/>
              </a:lnSpc>
            </a:pPr>
            <a:r>
              <a:rPr b="0" lang="nb-NO" sz="2400" spc="-1" strike="noStrike">
                <a:solidFill>
                  <a:srgbClr val="000000"/>
                </a:solidFill>
                <a:latin typeface="Century Gothic"/>
              </a:rPr>
              <a:t>Større valgfrihet. </a:t>
            </a:r>
            <a:endParaRPr b="0" lang="nb-NO" sz="2400" spc="-1" strike="noStrike">
              <a:latin typeface="Arial"/>
            </a:endParaRPr>
          </a:p>
          <a:p>
            <a:pPr>
              <a:lnSpc>
                <a:spcPct val="100000"/>
              </a:lnSpc>
            </a:pPr>
            <a:endParaRPr b="0" lang="nb-NO" sz="2400" spc="-1" strike="noStrike">
              <a:latin typeface="Arial"/>
            </a:endParaRPr>
          </a:p>
          <a:p>
            <a:pPr>
              <a:lnSpc>
                <a:spcPct val="100000"/>
              </a:lnSpc>
            </a:pPr>
            <a:r>
              <a:rPr b="0" lang="nb-NO" sz="2400" spc="-1" strike="noStrike">
                <a:solidFill>
                  <a:srgbClr val="000000"/>
                </a:solidFill>
                <a:latin typeface="Century Gothic"/>
              </a:rPr>
              <a:t>Mindre bruk av forkortelser. </a:t>
            </a:r>
            <a:endParaRPr b="0" lang="nb-NO" sz="2400" spc="-1" strike="noStrike">
              <a:latin typeface="Arial"/>
            </a:endParaRPr>
          </a:p>
          <a:p>
            <a:pPr>
              <a:lnSpc>
                <a:spcPct val="100000"/>
              </a:lnSpc>
            </a:pPr>
            <a:endParaRPr b="0" lang="nb-NO" sz="2400" spc="-1" strike="noStrike">
              <a:latin typeface="Arial"/>
            </a:endParaRPr>
          </a:p>
          <a:p>
            <a:pPr>
              <a:lnSpc>
                <a:spcPct val="100000"/>
              </a:lnSpc>
            </a:pPr>
            <a:r>
              <a:rPr b="0" lang="nb-NO" sz="2400" spc="-1" strike="noStrike">
                <a:solidFill>
                  <a:srgbClr val="000000"/>
                </a:solidFill>
                <a:latin typeface="Century Gothic"/>
              </a:rPr>
              <a:t>Mindre bruk av skarpe klammer.</a:t>
            </a:r>
            <a:endParaRPr b="0" lang="nb-NO" sz="2400" spc="-1" strike="noStrike">
              <a:latin typeface="Arial"/>
            </a:endParaRPr>
          </a:p>
          <a:p>
            <a:pPr>
              <a:lnSpc>
                <a:spcPct val="100000"/>
              </a:lnSpc>
            </a:pPr>
            <a:endParaRPr b="0" lang="nb-NO" sz="2400" spc="-1" strike="noStrike">
              <a:latin typeface="Arial"/>
            </a:endParaRPr>
          </a:p>
          <a:p>
            <a:pPr>
              <a:lnSpc>
                <a:spcPct val="100000"/>
              </a:lnSpc>
            </a:pPr>
            <a:r>
              <a:rPr b="0" lang="nb-NO" sz="2400" spc="-1" strike="noStrike">
                <a:solidFill>
                  <a:srgbClr val="000000"/>
                </a:solidFill>
                <a:latin typeface="Century Gothic"/>
              </a:rPr>
              <a:t>Regelen om tre blir borte.</a:t>
            </a: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p:txBody>
      </p:sp>
      <p:pic>
        <p:nvPicPr>
          <p:cNvPr id="208" name="Bildobjekt 6" descr=""/>
          <p:cNvPicPr/>
          <p:nvPr/>
        </p:nvPicPr>
        <p:blipFill>
          <a:blip r:embed="rId1"/>
          <a:stretch/>
        </p:blipFill>
        <p:spPr>
          <a:xfrm>
            <a:off x="88560" y="105480"/>
            <a:ext cx="1742760" cy="485280"/>
          </a:xfrm>
          <a:prstGeom prst="rect">
            <a:avLst/>
          </a:prstGeom>
          <a:ln>
            <a:noFill/>
          </a:ln>
        </p:spPr>
      </p:pic>
      <p:pic>
        <p:nvPicPr>
          <p:cNvPr id="209" name="Bilde 5" descr=""/>
          <p:cNvPicPr/>
          <p:nvPr/>
        </p:nvPicPr>
        <p:blipFill>
          <a:blip r:embed="rId2"/>
          <a:stretch/>
        </p:blipFill>
        <p:spPr>
          <a:xfrm>
            <a:off x="7392600" y="-1080"/>
            <a:ext cx="1751040" cy="6858720"/>
          </a:xfrm>
          <a:prstGeom prst="rect">
            <a:avLst/>
          </a:prstGeom>
          <a:ln>
            <a:noFill/>
          </a:ln>
        </p:spPr>
      </p:pic>
    </p:spTree>
  </p:cSld>
  <p:timing>
    <p:tnLst>
      <p:par>
        <p:cTn id="66" dur="indefinite" restart="never" nodeType="tmRoot">
          <p:childTnLst>
            <p:seq>
              <p:cTn id="67"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CustomShape 1"/>
          <p:cNvSpPr/>
          <p:nvPr/>
        </p:nvSpPr>
        <p:spPr>
          <a:xfrm>
            <a:off x="42840" y="2355480"/>
            <a:ext cx="7616880" cy="4071960"/>
          </a:xfrm>
          <a:prstGeom prst="rect">
            <a:avLst/>
          </a:prstGeom>
          <a:noFill/>
          <a:ln>
            <a:noFill/>
          </a:ln>
        </p:spPr>
        <p:style>
          <a:lnRef idx="0"/>
          <a:fillRef idx="0"/>
          <a:effectRef idx="0"/>
          <a:fontRef idx="minor"/>
        </p:style>
      </p:sp>
      <p:pic>
        <p:nvPicPr>
          <p:cNvPr id="211" name="Bilde 13" descr=""/>
          <p:cNvPicPr/>
          <p:nvPr/>
        </p:nvPicPr>
        <p:blipFill>
          <a:blip r:embed="rId1"/>
          <a:stretch/>
        </p:blipFill>
        <p:spPr>
          <a:xfrm>
            <a:off x="7429320" y="37800"/>
            <a:ext cx="1714320" cy="6819840"/>
          </a:xfrm>
          <a:prstGeom prst="rect">
            <a:avLst/>
          </a:prstGeom>
          <a:ln>
            <a:noFill/>
          </a:ln>
        </p:spPr>
      </p:pic>
      <p:sp>
        <p:nvSpPr>
          <p:cNvPr id="212" name="CustomShape 2"/>
          <p:cNvSpPr/>
          <p:nvPr/>
        </p:nvSpPr>
        <p:spPr>
          <a:xfrm>
            <a:off x="189720" y="750960"/>
            <a:ext cx="7092000" cy="4782960"/>
          </a:xfrm>
          <a:prstGeom prst="rect">
            <a:avLst/>
          </a:prstGeom>
          <a:noFill/>
          <a:ln>
            <a:noFill/>
          </a:ln>
        </p:spPr>
        <p:style>
          <a:lnRef idx="0"/>
          <a:fillRef idx="0"/>
          <a:effectRef idx="0"/>
          <a:fontRef idx="minor"/>
        </p:style>
        <p:txBody>
          <a:bodyPr lIns="90000" rIns="90000" tIns="45000" bIns="45000"/>
          <a:p>
            <a:pPr>
              <a:lnSpc>
                <a:spcPct val="100000"/>
              </a:lnSpc>
            </a:pPr>
            <a:r>
              <a:rPr b="0" lang="nb-NO" sz="2800" spc="-1" strike="noStrike">
                <a:solidFill>
                  <a:srgbClr val="000000"/>
                </a:solidFill>
                <a:latin typeface="Century Gothic"/>
              </a:rPr>
              <a:t>020 $a 978-82-690811-0-7 $q </a:t>
            </a:r>
            <a:r>
              <a:rPr b="0" lang="nb-NO" sz="2800" spc="-1" strike="noStrike">
                <a:solidFill>
                  <a:srgbClr val="c00000"/>
                </a:solidFill>
                <a:latin typeface="Century Gothic"/>
              </a:rPr>
              <a:t>innbundet</a:t>
            </a:r>
            <a:r>
              <a:rPr b="0" lang="nb-NO" sz="2800" spc="-1" strike="noStrike">
                <a:solidFill>
                  <a:srgbClr val="000000"/>
                </a:solidFill>
                <a:latin typeface="Century Gothic"/>
              </a:rPr>
              <a:t> </a:t>
            </a:r>
            <a:endParaRPr b="0" lang="nb-NO" sz="2800" spc="-1" strike="noStrike">
              <a:latin typeface="Arial"/>
            </a:endParaRPr>
          </a:p>
          <a:p>
            <a:pPr>
              <a:lnSpc>
                <a:spcPct val="100000"/>
              </a:lnSpc>
            </a:pPr>
            <a:r>
              <a:rPr b="1" lang="nb-NO" sz="2800" spc="-1" strike="noStrike">
                <a:solidFill>
                  <a:srgbClr val="000000"/>
                </a:solidFill>
                <a:latin typeface="Century Gothic"/>
              </a:rPr>
              <a:t>111 $a</a:t>
            </a:r>
            <a:r>
              <a:rPr b="0" lang="nb-NO" sz="2800" spc="-1" strike="noStrike">
                <a:solidFill>
                  <a:srgbClr val="000000"/>
                </a:solidFill>
                <a:latin typeface="Century Gothic"/>
              </a:rPr>
              <a:t> Glade gale galla gutters gourmet gilde $4 aut</a:t>
            </a:r>
            <a:endParaRPr b="0" lang="nb-NO" sz="2800" spc="-1" strike="noStrike">
              <a:latin typeface="Arial"/>
            </a:endParaRPr>
          </a:p>
          <a:p>
            <a:pPr>
              <a:lnSpc>
                <a:spcPct val="100000"/>
              </a:lnSpc>
            </a:pPr>
            <a:r>
              <a:rPr b="1" lang="nb-NO" sz="2800" spc="-1" strike="noStrike">
                <a:solidFill>
                  <a:srgbClr val="000000"/>
                </a:solidFill>
                <a:latin typeface="Century Gothic"/>
              </a:rPr>
              <a:t>245 $a</a:t>
            </a:r>
            <a:r>
              <a:rPr b="0" lang="nb-NO" sz="2800" spc="-1" strike="noStrike">
                <a:solidFill>
                  <a:srgbClr val="000000"/>
                </a:solidFill>
                <a:latin typeface="Century Gothic"/>
              </a:rPr>
              <a:t> Det glade gilde </a:t>
            </a:r>
            <a:endParaRPr b="0" lang="nb-NO" sz="2800" spc="-1" strike="noStrike">
              <a:latin typeface="Arial"/>
            </a:endParaRPr>
          </a:p>
          <a:p>
            <a:pPr>
              <a:lnSpc>
                <a:spcPct val="100000"/>
              </a:lnSpc>
            </a:pPr>
            <a:r>
              <a:rPr b="1" lang="nb-NO" sz="2800" spc="-1" strike="noStrike">
                <a:solidFill>
                  <a:srgbClr val="000000"/>
                </a:solidFill>
                <a:latin typeface="Century Gothic"/>
              </a:rPr>
              <a:t>264 $a</a:t>
            </a:r>
            <a:r>
              <a:rPr b="0" lang="nb-NO" sz="2800" spc="-1" strike="noStrike">
                <a:solidFill>
                  <a:srgbClr val="000000"/>
                </a:solidFill>
                <a:latin typeface="Century Gothic"/>
              </a:rPr>
              <a:t> [Oslo] $b Glade gale galla gutters </a:t>
            </a:r>
            <a:r>
              <a:rPr b="0" lang="nb-NO" sz="2800" spc="-1" strike="noStrike">
                <a:solidFill>
                  <a:srgbClr val="000000"/>
                </a:solidFill>
                <a:latin typeface="Century Gothic"/>
              </a:rPr>
              <a:t>	</a:t>
            </a:r>
            <a:r>
              <a:rPr b="0" lang="nb-NO" sz="2800" spc="-1" strike="noStrike">
                <a:solidFill>
                  <a:srgbClr val="000000"/>
                </a:solidFill>
                <a:latin typeface="Century Gothic"/>
              </a:rPr>
              <a:t>gourmet gilde $c 2017</a:t>
            </a:r>
            <a:endParaRPr b="0" lang="nb-NO" sz="2800" spc="-1" strike="noStrike">
              <a:latin typeface="Arial"/>
            </a:endParaRPr>
          </a:p>
          <a:p>
            <a:pPr>
              <a:lnSpc>
                <a:spcPct val="100000"/>
              </a:lnSpc>
            </a:pPr>
            <a:r>
              <a:rPr b="1" lang="nb-NO" sz="2800" spc="-1" strike="noStrike">
                <a:solidFill>
                  <a:srgbClr val="000000"/>
                </a:solidFill>
                <a:latin typeface="Century Gothic"/>
              </a:rPr>
              <a:t>300 $a</a:t>
            </a:r>
            <a:r>
              <a:rPr b="0" lang="nb-NO" sz="2800" spc="-1" strike="noStrike">
                <a:solidFill>
                  <a:srgbClr val="000000"/>
                </a:solidFill>
                <a:latin typeface="Century Gothic"/>
              </a:rPr>
              <a:t> 240 </a:t>
            </a:r>
            <a:r>
              <a:rPr b="0" lang="nb-NO" sz="2800" spc="-1" strike="noStrike">
                <a:solidFill>
                  <a:srgbClr val="c00000"/>
                </a:solidFill>
                <a:latin typeface="Century Gothic"/>
              </a:rPr>
              <a:t>sider</a:t>
            </a:r>
            <a:r>
              <a:rPr b="0" lang="nb-NO" sz="2800" spc="-1" strike="noStrike">
                <a:solidFill>
                  <a:srgbClr val="000000"/>
                </a:solidFill>
                <a:latin typeface="Century Gothic"/>
              </a:rPr>
              <a:t> $b </a:t>
            </a:r>
            <a:r>
              <a:rPr b="0" lang="nb-NO" sz="2800" spc="-1" strike="noStrike">
                <a:solidFill>
                  <a:srgbClr val="c00000"/>
                </a:solidFill>
                <a:latin typeface="Century Gothic"/>
              </a:rPr>
              <a:t>fotografier i farger </a:t>
            </a:r>
            <a:r>
              <a:rPr b="0" lang="nb-NO" sz="2800" spc="-1" strike="noStrike">
                <a:solidFill>
                  <a:srgbClr val="000000"/>
                </a:solidFill>
                <a:latin typeface="Century Gothic"/>
              </a:rPr>
              <a:t>$c 28 </a:t>
            </a:r>
            <a:r>
              <a:rPr b="0" lang="nb-NO" sz="2800" spc="-1" strike="noStrike">
                <a:solidFill>
                  <a:srgbClr val="c00000"/>
                </a:solidFill>
                <a:latin typeface="Century Gothic"/>
              </a:rPr>
              <a:t>cm</a:t>
            </a:r>
            <a:endParaRPr b="0" lang="nb-NO" sz="2800" spc="-1" strike="noStrike">
              <a:latin typeface="Arial"/>
            </a:endParaRPr>
          </a:p>
          <a:p>
            <a:pPr>
              <a:lnSpc>
                <a:spcPct val="100000"/>
              </a:lnSpc>
            </a:pPr>
            <a:r>
              <a:rPr b="1" lang="nb-NO" sz="2800" spc="-1" strike="noStrike">
                <a:solidFill>
                  <a:srgbClr val="000000"/>
                </a:solidFill>
                <a:latin typeface="Century Gothic"/>
              </a:rPr>
              <a:t>336 $a</a:t>
            </a:r>
            <a:r>
              <a:rPr b="0" lang="nb-NO" sz="2800" spc="-1" strike="noStrike">
                <a:solidFill>
                  <a:srgbClr val="000000"/>
                </a:solidFill>
                <a:latin typeface="Century Gothic"/>
              </a:rPr>
              <a:t> tekst $2 rdaco</a:t>
            </a:r>
            <a:endParaRPr b="0" lang="nb-NO" sz="2800" spc="-1" strike="noStrike">
              <a:latin typeface="Arial"/>
            </a:endParaRPr>
          </a:p>
          <a:p>
            <a:pPr>
              <a:lnSpc>
                <a:spcPct val="100000"/>
              </a:lnSpc>
            </a:pPr>
            <a:r>
              <a:rPr b="1" lang="nb-NO" sz="2800" spc="-1" strike="noStrike">
                <a:solidFill>
                  <a:srgbClr val="000000"/>
                </a:solidFill>
                <a:latin typeface="Century Gothic"/>
              </a:rPr>
              <a:t>337 $a</a:t>
            </a:r>
            <a:r>
              <a:rPr b="0" lang="nb-NO" sz="2800" spc="-1" strike="noStrike">
                <a:solidFill>
                  <a:srgbClr val="000000"/>
                </a:solidFill>
                <a:latin typeface="Century Gothic"/>
              </a:rPr>
              <a:t> uformidlet $2 rdamt</a:t>
            </a:r>
            <a:endParaRPr b="0" lang="nb-NO" sz="2800" spc="-1" strike="noStrike">
              <a:latin typeface="Arial"/>
            </a:endParaRPr>
          </a:p>
          <a:p>
            <a:pPr>
              <a:lnSpc>
                <a:spcPct val="100000"/>
              </a:lnSpc>
            </a:pPr>
            <a:r>
              <a:rPr b="1" lang="nb-NO" sz="2800" spc="-1" strike="noStrike">
                <a:solidFill>
                  <a:srgbClr val="000000"/>
                </a:solidFill>
                <a:latin typeface="Century Gothic"/>
              </a:rPr>
              <a:t>338 $a</a:t>
            </a:r>
            <a:r>
              <a:rPr b="0" lang="nb-NO" sz="2800" spc="-1" strike="noStrike">
                <a:solidFill>
                  <a:srgbClr val="000000"/>
                </a:solidFill>
                <a:latin typeface="Century Gothic"/>
              </a:rPr>
              <a:t> bind $2 rdact</a:t>
            </a:r>
            <a:endParaRPr b="0" lang="nb-NO" sz="2800" spc="-1" strike="noStrike">
              <a:latin typeface="Arial"/>
            </a:endParaRPr>
          </a:p>
        </p:txBody>
      </p:sp>
    </p:spTree>
  </p:cSld>
  <p:timing>
    <p:tnLst>
      <p:par>
        <p:cTn id="68" dur="indefinite" restart="never" nodeType="tmRoot">
          <p:childTnLst>
            <p:seq>
              <p:cTn id="69"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CustomShape 1"/>
          <p:cNvSpPr/>
          <p:nvPr/>
        </p:nvSpPr>
        <p:spPr>
          <a:xfrm>
            <a:off x="250920" y="1032120"/>
            <a:ext cx="7014960" cy="6503760"/>
          </a:xfrm>
          <a:prstGeom prst="rect">
            <a:avLst/>
          </a:prstGeom>
          <a:noFill/>
          <a:ln>
            <a:noFill/>
          </a:ln>
        </p:spPr>
        <p:style>
          <a:lnRef idx="0"/>
          <a:fillRef idx="0"/>
          <a:effectRef idx="0"/>
          <a:fontRef idx="minor"/>
        </p:style>
        <p:txBody>
          <a:bodyPr anchor="ctr">
            <a:normAutofit/>
          </a:bodyPr>
          <a:p>
            <a:pPr>
              <a:lnSpc>
                <a:spcPct val="100000"/>
              </a:lnSpc>
            </a:pPr>
            <a:endParaRPr b="0" lang="nb-NO" sz="3600" spc="-1" strike="noStrike">
              <a:latin typeface="Arial"/>
            </a:endParaRPr>
          </a:p>
          <a:p>
            <a:pPr>
              <a:lnSpc>
                <a:spcPct val="100000"/>
              </a:lnSpc>
            </a:pPr>
            <a:r>
              <a:rPr b="1" lang="nb-NO" sz="2800" spc="-1" strike="noStrike">
                <a:solidFill>
                  <a:srgbClr val="000000"/>
                </a:solidFill>
                <a:latin typeface="Century Gothic"/>
              </a:rPr>
              <a:t>Hva blir nytt?</a:t>
            </a:r>
            <a:endParaRPr b="0" lang="nb-NO" sz="2800" spc="-1" strike="noStrike">
              <a:latin typeface="Arial"/>
            </a:endParaRPr>
          </a:p>
          <a:p>
            <a:pPr>
              <a:lnSpc>
                <a:spcPct val="100000"/>
              </a:lnSpc>
            </a:pPr>
            <a:endParaRPr b="0" lang="nb-NO" sz="2800" spc="-1" strike="noStrike">
              <a:latin typeface="Arial"/>
            </a:endParaRPr>
          </a:p>
          <a:p>
            <a:pPr>
              <a:lnSpc>
                <a:spcPct val="100000"/>
              </a:lnSpc>
            </a:pPr>
            <a:endParaRPr b="0" lang="nb-NO" sz="2800" spc="-1" strike="noStrike">
              <a:latin typeface="Arial"/>
            </a:endParaRPr>
          </a:p>
          <a:p>
            <a:pPr>
              <a:lnSpc>
                <a:spcPct val="100000"/>
              </a:lnSpc>
            </a:pPr>
            <a:r>
              <a:rPr b="0" lang="nb-NO" sz="2400" spc="-1" strike="noStrike">
                <a:solidFill>
                  <a:srgbClr val="000000"/>
                </a:solidFill>
                <a:latin typeface="Century Gothic"/>
              </a:rPr>
              <a:t>Generell materialbetegnelse erstattes av innhold, medium og bærer.</a:t>
            </a: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p:txBody>
      </p:sp>
      <p:pic>
        <p:nvPicPr>
          <p:cNvPr id="214" name="Bildobjekt 6" descr=""/>
          <p:cNvPicPr/>
          <p:nvPr/>
        </p:nvPicPr>
        <p:blipFill>
          <a:blip r:embed="rId1"/>
          <a:stretch/>
        </p:blipFill>
        <p:spPr>
          <a:xfrm>
            <a:off x="88560" y="105480"/>
            <a:ext cx="1742760" cy="485280"/>
          </a:xfrm>
          <a:prstGeom prst="rect">
            <a:avLst/>
          </a:prstGeom>
          <a:ln>
            <a:noFill/>
          </a:ln>
        </p:spPr>
      </p:pic>
      <p:pic>
        <p:nvPicPr>
          <p:cNvPr id="215" name="Bilde 5" descr=""/>
          <p:cNvPicPr/>
          <p:nvPr/>
        </p:nvPicPr>
        <p:blipFill>
          <a:blip r:embed="rId2"/>
          <a:stretch/>
        </p:blipFill>
        <p:spPr>
          <a:xfrm>
            <a:off x="7392600" y="-1080"/>
            <a:ext cx="1751040" cy="6858720"/>
          </a:xfrm>
          <a:prstGeom prst="rect">
            <a:avLst/>
          </a:prstGeom>
          <a:ln>
            <a:noFill/>
          </a:ln>
        </p:spPr>
      </p:pic>
    </p:spTree>
  </p:cSld>
  <p:timing>
    <p:tnLst>
      <p:par>
        <p:cTn id="70" dur="indefinite" restart="never" nodeType="tmRoot">
          <p:childTnLst>
            <p:seq>
              <p:cTn id="71"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42840" y="406080"/>
            <a:ext cx="7386120" cy="5343840"/>
          </a:xfrm>
          <a:prstGeom prst="rect">
            <a:avLst/>
          </a:prstGeom>
          <a:noFill/>
          <a:ln>
            <a:noFill/>
          </a:ln>
        </p:spPr>
        <p:style>
          <a:lnRef idx="0"/>
          <a:fillRef idx="0"/>
          <a:effectRef idx="0"/>
          <a:fontRef idx="minor"/>
        </p:style>
        <p:txBody>
          <a:bodyPr lIns="90000" rIns="90000" tIns="45000" bIns="45000"/>
          <a:p>
            <a:pPr>
              <a:lnSpc>
                <a:spcPct val="100000"/>
              </a:lnSpc>
              <a:spcBef>
                <a:spcPts val="561"/>
              </a:spcBef>
            </a:pPr>
            <a:r>
              <a:rPr b="1" lang="nb-NO" sz="2800" spc="-1" strike="noStrike">
                <a:solidFill>
                  <a:srgbClr val="000000"/>
                </a:solidFill>
                <a:latin typeface="Century Gothic"/>
              </a:rPr>
              <a:t>020 $a</a:t>
            </a:r>
            <a:r>
              <a:rPr b="0" lang="nb-NO" sz="2800" spc="-1" strike="noStrike">
                <a:solidFill>
                  <a:srgbClr val="000000"/>
                </a:solidFill>
                <a:latin typeface="Century Gothic"/>
              </a:rPr>
              <a:t> 9788793209435 $q heftet</a:t>
            </a:r>
            <a:endParaRPr b="0" lang="nb-NO" sz="2800" spc="-1" strike="noStrike">
              <a:latin typeface="Arial"/>
            </a:endParaRPr>
          </a:p>
          <a:p>
            <a:pPr>
              <a:lnSpc>
                <a:spcPct val="100000"/>
              </a:lnSpc>
              <a:spcBef>
                <a:spcPts val="561"/>
              </a:spcBef>
            </a:pPr>
            <a:r>
              <a:rPr b="1" lang="nb-NO" sz="2800" spc="-1" strike="noStrike">
                <a:solidFill>
                  <a:srgbClr val="000000"/>
                </a:solidFill>
                <a:latin typeface="Century Gothic"/>
              </a:rPr>
              <a:t>100 $a</a:t>
            </a:r>
            <a:r>
              <a:rPr b="0" lang="nb-NO" sz="2800" spc="-1" strike="noStrike">
                <a:solidFill>
                  <a:srgbClr val="000000"/>
                </a:solidFill>
                <a:latin typeface="Century Gothic"/>
              </a:rPr>
              <a:t> Bjørneboe, Jens $d 1920-1976 $4 aut</a:t>
            </a:r>
            <a:endParaRPr b="0" lang="nb-NO" sz="2800" spc="-1" strike="noStrike">
              <a:latin typeface="Arial"/>
            </a:endParaRPr>
          </a:p>
          <a:p>
            <a:pPr>
              <a:lnSpc>
                <a:spcPct val="100000"/>
              </a:lnSpc>
              <a:spcBef>
                <a:spcPts val="561"/>
              </a:spcBef>
            </a:pPr>
            <a:r>
              <a:rPr b="1" lang="nb-NO" sz="2800" spc="-1" strike="noStrike">
                <a:solidFill>
                  <a:srgbClr val="000000"/>
                </a:solidFill>
                <a:latin typeface="Century Gothic"/>
              </a:rPr>
              <a:t>245 $a</a:t>
            </a:r>
            <a:r>
              <a:rPr b="0" lang="nb-NO" sz="2800" spc="-1" strike="noStrike">
                <a:solidFill>
                  <a:srgbClr val="000000"/>
                </a:solidFill>
                <a:latin typeface="Century Gothic"/>
              </a:rPr>
              <a:t> Drømmen og hjulet $c Jens Bjørneboe ; oversat af Jannie Jensen</a:t>
            </a:r>
            <a:endParaRPr b="0" lang="nb-NO" sz="2800" spc="-1" strike="noStrike">
              <a:latin typeface="Arial"/>
            </a:endParaRPr>
          </a:p>
          <a:p>
            <a:pPr>
              <a:lnSpc>
                <a:spcPct val="100000"/>
              </a:lnSpc>
              <a:spcBef>
                <a:spcPts val="561"/>
              </a:spcBef>
            </a:pPr>
            <a:r>
              <a:rPr b="1" lang="nb-NO" sz="2800" spc="-1" strike="noStrike">
                <a:solidFill>
                  <a:srgbClr val="000000"/>
                </a:solidFill>
                <a:latin typeface="Century Gothic"/>
              </a:rPr>
              <a:t>264 $a</a:t>
            </a:r>
            <a:r>
              <a:rPr b="0" lang="nb-NO" sz="2800" spc="-1" strike="noStrike">
                <a:solidFill>
                  <a:srgbClr val="000000"/>
                </a:solidFill>
                <a:latin typeface="Century Gothic"/>
              </a:rPr>
              <a:t> [Roskilde] $b Batzer  &amp; Co $c 2017</a:t>
            </a:r>
            <a:endParaRPr b="0" lang="nb-NO" sz="2800" spc="-1" strike="noStrike">
              <a:latin typeface="Arial"/>
            </a:endParaRPr>
          </a:p>
          <a:p>
            <a:pPr>
              <a:lnSpc>
                <a:spcPct val="100000"/>
              </a:lnSpc>
              <a:spcBef>
                <a:spcPts val="561"/>
              </a:spcBef>
            </a:pPr>
            <a:r>
              <a:rPr b="1" lang="nb-NO" sz="2800" spc="-1" strike="noStrike">
                <a:solidFill>
                  <a:srgbClr val="000000"/>
                </a:solidFill>
                <a:latin typeface="Century Gothic"/>
              </a:rPr>
              <a:t>300 $a</a:t>
            </a:r>
            <a:r>
              <a:rPr b="0" lang="nb-NO" sz="2800" spc="-1" strike="noStrike">
                <a:solidFill>
                  <a:srgbClr val="000000"/>
                </a:solidFill>
                <a:latin typeface="Century Gothic"/>
              </a:rPr>
              <a:t> 264 sider ; $c 21 cm</a:t>
            </a:r>
            <a:endParaRPr b="0" lang="nb-NO" sz="2800" spc="-1" strike="noStrike">
              <a:latin typeface="Arial"/>
            </a:endParaRPr>
          </a:p>
          <a:p>
            <a:pPr>
              <a:lnSpc>
                <a:spcPct val="100000"/>
              </a:lnSpc>
              <a:spcBef>
                <a:spcPts val="561"/>
              </a:spcBef>
            </a:pPr>
            <a:r>
              <a:rPr b="1" lang="nb-NO" sz="2800" spc="-1" strike="noStrike">
                <a:solidFill>
                  <a:srgbClr val="c00000"/>
                </a:solidFill>
                <a:latin typeface="Century Gothic"/>
              </a:rPr>
              <a:t>336 $a</a:t>
            </a:r>
            <a:r>
              <a:rPr b="0" lang="nb-NO" sz="2800" spc="-1" strike="noStrike">
                <a:solidFill>
                  <a:srgbClr val="c00000"/>
                </a:solidFill>
                <a:latin typeface="Century Gothic"/>
              </a:rPr>
              <a:t> tekst $2 rdaco</a:t>
            </a:r>
            <a:endParaRPr b="0" lang="nb-NO" sz="2800" spc="-1" strike="noStrike">
              <a:latin typeface="Arial"/>
            </a:endParaRPr>
          </a:p>
          <a:p>
            <a:pPr>
              <a:lnSpc>
                <a:spcPct val="100000"/>
              </a:lnSpc>
              <a:spcBef>
                <a:spcPts val="561"/>
              </a:spcBef>
            </a:pPr>
            <a:r>
              <a:rPr b="1" lang="nb-NO" sz="2800" spc="-1" strike="noStrike">
                <a:solidFill>
                  <a:srgbClr val="c00000"/>
                </a:solidFill>
                <a:latin typeface="Century Gothic"/>
              </a:rPr>
              <a:t>337 $a</a:t>
            </a:r>
            <a:r>
              <a:rPr b="0" lang="nb-NO" sz="2800" spc="-1" strike="noStrike">
                <a:solidFill>
                  <a:srgbClr val="c00000"/>
                </a:solidFill>
                <a:latin typeface="Century Gothic"/>
              </a:rPr>
              <a:t> uformidlet $2 rdamt</a:t>
            </a:r>
            <a:endParaRPr b="0" lang="nb-NO" sz="2800" spc="-1" strike="noStrike">
              <a:latin typeface="Arial"/>
            </a:endParaRPr>
          </a:p>
          <a:p>
            <a:pPr>
              <a:lnSpc>
                <a:spcPct val="100000"/>
              </a:lnSpc>
              <a:spcBef>
                <a:spcPts val="561"/>
              </a:spcBef>
            </a:pPr>
            <a:r>
              <a:rPr b="1" lang="nb-NO" sz="2800" spc="-1" strike="noStrike">
                <a:solidFill>
                  <a:srgbClr val="c00000"/>
                </a:solidFill>
                <a:latin typeface="Century Gothic"/>
              </a:rPr>
              <a:t>338 $a</a:t>
            </a:r>
            <a:r>
              <a:rPr b="0" lang="nb-NO" sz="2800" spc="-1" strike="noStrike">
                <a:solidFill>
                  <a:srgbClr val="c00000"/>
                </a:solidFill>
                <a:latin typeface="Century Gothic"/>
              </a:rPr>
              <a:t> bind $2 rdact</a:t>
            </a:r>
            <a:endParaRPr b="0" lang="nb-NO" sz="2800" spc="-1" strike="noStrike">
              <a:latin typeface="Arial"/>
            </a:endParaRPr>
          </a:p>
        </p:txBody>
      </p:sp>
      <p:pic>
        <p:nvPicPr>
          <p:cNvPr id="217" name="Bilde 13" descr=""/>
          <p:cNvPicPr/>
          <p:nvPr/>
        </p:nvPicPr>
        <p:blipFill>
          <a:blip r:embed="rId1"/>
          <a:stretch/>
        </p:blipFill>
        <p:spPr>
          <a:xfrm>
            <a:off x="7429320" y="37800"/>
            <a:ext cx="1714320" cy="6819840"/>
          </a:xfrm>
          <a:prstGeom prst="rect">
            <a:avLst/>
          </a:prstGeom>
          <a:ln>
            <a:noFill/>
          </a:ln>
        </p:spPr>
      </p:pic>
    </p:spTree>
  </p:cSld>
  <p:timing>
    <p:tnLst>
      <p:par>
        <p:cTn id="72" dur="indefinite" restart="never" nodeType="tmRoot">
          <p:childTnLst>
            <p:seq>
              <p:cTn id="73"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CustomShape 1"/>
          <p:cNvSpPr/>
          <p:nvPr/>
        </p:nvSpPr>
        <p:spPr>
          <a:xfrm>
            <a:off x="250920" y="1001880"/>
            <a:ext cx="7141320" cy="5136480"/>
          </a:xfrm>
          <a:prstGeom prst="rect">
            <a:avLst/>
          </a:prstGeom>
          <a:noFill/>
          <a:ln>
            <a:noFill/>
          </a:ln>
        </p:spPr>
        <p:style>
          <a:lnRef idx="0"/>
          <a:fillRef idx="0"/>
          <a:effectRef idx="0"/>
          <a:fontRef idx="minor"/>
        </p:style>
        <p:txBody>
          <a:bodyPr anchor="ctr">
            <a:normAutofit/>
          </a:bodyPr>
          <a:p>
            <a:pPr>
              <a:lnSpc>
                <a:spcPct val="100000"/>
              </a:lnSpc>
            </a:pPr>
            <a:endParaRPr b="0" lang="nb-NO" sz="3600" spc="-1" strike="noStrike">
              <a:latin typeface="Arial"/>
            </a:endParaRPr>
          </a:p>
          <a:p>
            <a:pPr>
              <a:lnSpc>
                <a:spcPct val="100000"/>
              </a:lnSpc>
            </a:pPr>
            <a:endParaRPr b="0" lang="nb-NO" sz="3600" spc="-1" strike="noStrike">
              <a:latin typeface="Arial"/>
            </a:endParaRPr>
          </a:p>
          <a:p>
            <a:pPr>
              <a:lnSpc>
                <a:spcPct val="100000"/>
              </a:lnSpc>
            </a:pPr>
            <a:r>
              <a:rPr b="1" lang="nb-NO" sz="3000" spc="-1" strike="noStrike">
                <a:solidFill>
                  <a:srgbClr val="000000"/>
                </a:solidFill>
                <a:latin typeface="Century Gothic"/>
              </a:rPr>
              <a:t>Hva blir nytt?</a:t>
            </a:r>
            <a:endParaRPr b="0" lang="nb-NO" sz="3000" spc="-1" strike="noStrike">
              <a:latin typeface="Arial"/>
            </a:endParaRPr>
          </a:p>
          <a:p>
            <a:pPr>
              <a:lnSpc>
                <a:spcPct val="100000"/>
              </a:lnSpc>
            </a:pPr>
            <a:endParaRPr b="0" lang="nb-NO" sz="3000" spc="-1" strike="noStrike">
              <a:latin typeface="Arial"/>
            </a:endParaRPr>
          </a:p>
          <a:p>
            <a:pPr>
              <a:lnSpc>
                <a:spcPct val="100000"/>
              </a:lnSpc>
            </a:pPr>
            <a:r>
              <a:rPr b="0" lang="nb-NO" sz="2600" spc="-1" strike="noStrike">
                <a:solidFill>
                  <a:srgbClr val="000000"/>
                </a:solidFill>
                <a:latin typeface="Century Gothic"/>
              </a:rPr>
              <a:t>«Take what you see».</a:t>
            </a:r>
            <a:endParaRPr b="0" lang="nb-NO" sz="2600" spc="-1" strike="noStrike">
              <a:latin typeface="Arial"/>
            </a:endParaRPr>
          </a:p>
          <a:p>
            <a:pPr>
              <a:lnSpc>
                <a:spcPct val="100000"/>
              </a:lnSpc>
            </a:pPr>
            <a:endParaRPr b="0" lang="nb-NO" sz="2600" spc="-1" strike="noStrike">
              <a:latin typeface="Arial"/>
            </a:endParaRPr>
          </a:p>
          <a:p>
            <a:pPr>
              <a:lnSpc>
                <a:spcPct val="100000"/>
              </a:lnSpc>
            </a:pPr>
            <a:r>
              <a:rPr b="0" lang="nb-NO" sz="2600" spc="-1" strike="noStrike">
                <a:solidFill>
                  <a:srgbClr val="000000"/>
                </a:solidFill>
                <a:latin typeface="Century Gothic"/>
              </a:rPr>
              <a:t>Behold bruk av store og små bokstaver og tegnsetting slik den er.</a:t>
            </a:r>
            <a:endParaRPr b="0" lang="nb-NO" sz="2600" spc="-1" strike="noStrike">
              <a:latin typeface="Arial"/>
            </a:endParaRPr>
          </a:p>
          <a:p>
            <a:pPr>
              <a:lnSpc>
                <a:spcPct val="100000"/>
              </a:lnSpc>
            </a:pPr>
            <a:endParaRPr b="0" lang="nb-NO" sz="2600" spc="-1" strike="noStrike">
              <a:latin typeface="Arial"/>
            </a:endParaRPr>
          </a:p>
          <a:p>
            <a:pPr>
              <a:lnSpc>
                <a:spcPct val="100000"/>
              </a:lnSpc>
            </a:pPr>
            <a:endParaRPr b="0" lang="nb-NO" sz="2600" spc="-1" strike="noStrike">
              <a:latin typeface="Arial"/>
            </a:endParaRPr>
          </a:p>
          <a:p>
            <a:pPr>
              <a:lnSpc>
                <a:spcPct val="100000"/>
              </a:lnSpc>
            </a:pPr>
            <a:endParaRPr b="0" lang="nb-NO" sz="2600" spc="-1" strike="noStrike">
              <a:latin typeface="Arial"/>
            </a:endParaRPr>
          </a:p>
          <a:p>
            <a:pPr>
              <a:lnSpc>
                <a:spcPct val="100000"/>
              </a:lnSpc>
            </a:pPr>
            <a:r>
              <a:rPr b="0" lang="nb-NO" sz="2600" spc="-1" strike="noStrike">
                <a:solidFill>
                  <a:srgbClr val="000000"/>
                </a:solidFill>
                <a:latin typeface="Century Gothic"/>
              </a:rPr>
              <a:t>Oppfyller brukerkravet om å kunne identifisere ressursen. </a:t>
            </a:r>
            <a:endParaRPr b="0" lang="nb-NO" sz="2600" spc="-1" strike="noStrike">
              <a:latin typeface="Arial"/>
            </a:endParaRPr>
          </a:p>
          <a:p>
            <a:pPr>
              <a:lnSpc>
                <a:spcPct val="100000"/>
              </a:lnSpc>
            </a:pPr>
            <a:r>
              <a:rPr b="0" lang="nb-NO" sz="2600" spc="-1" strike="noStrike">
                <a:solidFill>
                  <a:srgbClr val="000000"/>
                </a:solidFill>
                <a:latin typeface="Century Gothic"/>
              </a:rPr>
              <a:t>	</a:t>
            </a:r>
            <a:endParaRPr b="0" lang="nb-NO" sz="2600" spc="-1" strike="noStrike">
              <a:latin typeface="Arial"/>
            </a:endParaRPr>
          </a:p>
          <a:p>
            <a:pPr>
              <a:lnSpc>
                <a:spcPct val="100000"/>
              </a:lnSpc>
            </a:pPr>
            <a:r>
              <a:rPr b="0" lang="nb-NO" sz="2600" spc="-1" strike="noStrike">
                <a:solidFill>
                  <a:srgbClr val="000000"/>
                </a:solidFill>
                <a:latin typeface="Century Gothic"/>
              </a:rPr>
              <a:t>Støtter maskintranskribering for digitaliserte og digitalt fødte manifestasjoner.</a:t>
            </a:r>
            <a:endParaRPr b="0" lang="nb-NO" sz="2600" spc="-1" strike="noStrike">
              <a:latin typeface="Arial"/>
            </a:endParaRPr>
          </a:p>
          <a:p>
            <a:pPr>
              <a:lnSpc>
                <a:spcPct val="100000"/>
              </a:lnSpc>
            </a:pPr>
            <a:endParaRPr b="0" lang="nb-NO" sz="2600" spc="-1" strike="noStrike">
              <a:latin typeface="Arial"/>
            </a:endParaRPr>
          </a:p>
          <a:p>
            <a:pPr>
              <a:lnSpc>
                <a:spcPct val="100000"/>
              </a:lnSpc>
            </a:pPr>
            <a:endParaRPr b="0" lang="nb-NO" sz="2600" spc="-1" strike="noStrike">
              <a:latin typeface="Arial"/>
            </a:endParaRPr>
          </a:p>
          <a:p>
            <a:pPr>
              <a:lnSpc>
                <a:spcPct val="100000"/>
              </a:lnSpc>
            </a:pPr>
            <a:endParaRPr b="0" lang="nb-NO" sz="2600" spc="-1" strike="noStrike">
              <a:latin typeface="Arial"/>
            </a:endParaRPr>
          </a:p>
          <a:p>
            <a:pPr>
              <a:lnSpc>
                <a:spcPct val="100000"/>
              </a:lnSpc>
            </a:pPr>
            <a:endParaRPr b="0" lang="nb-NO" sz="2600" spc="-1" strike="noStrike">
              <a:latin typeface="Arial"/>
            </a:endParaRPr>
          </a:p>
          <a:p>
            <a:pPr>
              <a:lnSpc>
                <a:spcPct val="100000"/>
              </a:lnSpc>
            </a:pPr>
            <a:endParaRPr b="0" lang="nb-NO" sz="2600" spc="-1" strike="noStrike">
              <a:latin typeface="Arial"/>
            </a:endParaRPr>
          </a:p>
        </p:txBody>
      </p:sp>
      <p:pic>
        <p:nvPicPr>
          <p:cNvPr id="219" name="Bildobjekt 6" descr=""/>
          <p:cNvPicPr/>
          <p:nvPr/>
        </p:nvPicPr>
        <p:blipFill>
          <a:blip r:embed="rId1"/>
          <a:stretch/>
        </p:blipFill>
        <p:spPr>
          <a:xfrm>
            <a:off x="88560" y="105480"/>
            <a:ext cx="1742760" cy="485280"/>
          </a:xfrm>
          <a:prstGeom prst="rect">
            <a:avLst/>
          </a:prstGeom>
          <a:ln>
            <a:noFill/>
          </a:ln>
        </p:spPr>
      </p:pic>
      <p:pic>
        <p:nvPicPr>
          <p:cNvPr id="220" name="Bilde 4" descr=""/>
          <p:cNvPicPr/>
          <p:nvPr/>
        </p:nvPicPr>
        <p:blipFill>
          <a:blip r:embed="rId2"/>
          <a:stretch/>
        </p:blipFill>
        <p:spPr>
          <a:xfrm>
            <a:off x="7392600" y="-1080"/>
            <a:ext cx="1751040" cy="6858720"/>
          </a:xfrm>
          <a:prstGeom prst="rect">
            <a:avLst/>
          </a:prstGeom>
          <a:ln>
            <a:noFill/>
          </a:ln>
        </p:spPr>
      </p:pic>
    </p:spTree>
  </p:cSld>
  <p:timing>
    <p:tnLst>
      <p:par>
        <p:cTn id="74" dur="indefinite" restart="never" nodeType="tmRoot">
          <p:childTnLst>
            <p:seq>
              <p:cTn id="75"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Bilde 7" descr=""/>
          <p:cNvPicPr/>
          <p:nvPr/>
        </p:nvPicPr>
        <p:blipFill>
          <a:blip r:embed="rId1"/>
          <a:stretch/>
        </p:blipFill>
        <p:spPr>
          <a:xfrm>
            <a:off x="2770200" y="2187360"/>
            <a:ext cx="4366080" cy="2113560"/>
          </a:xfrm>
          <a:prstGeom prst="rect">
            <a:avLst/>
          </a:prstGeom>
          <a:ln>
            <a:noFill/>
          </a:ln>
        </p:spPr>
      </p:pic>
      <p:grpSp>
        <p:nvGrpSpPr>
          <p:cNvPr id="94" name="Group 1"/>
          <p:cNvGrpSpPr/>
          <p:nvPr/>
        </p:nvGrpSpPr>
        <p:grpSpPr>
          <a:xfrm>
            <a:off x="703440" y="134640"/>
            <a:ext cx="7575480" cy="6164280"/>
            <a:chOff x="703440" y="134640"/>
            <a:chExt cx="7575480" cy="6164280"/>
          </a:xfrm>
        </p:grpSpPr>
        <p:pic>
          <p:nvPicPr>
            <p:cNvPr id="95" name="Bilde 1" descr=""/>
            <p:cNvPicPr/>
            <p:nvPr/>
          </p:nvPicPr>
          <p:blipFill>
            <a:blip r:embed="rId2"/>
            <a:stretch/>
          </p:blipFill>
          <p:spPr>
            <a:xfrm>
              <a:off x="4750560" y="134640"/>
              <a:ext cx="3528360" cy="5697720"/>
            </a:xfrm>
            <a:prstGeom prst="rect">
              <a:avLst/>
            </a:prstGeom>
            <a:ln>
              <a:noFill/>
            </a:ln>
          </p:spPr>
        </p:pic>
        <p:pic>
          <p:nvPicPr>
            <p:cNvPr id="96" name="Bilde 3" descr=""/>
            <p:cNvPicPr/>
            <p:nvPr/>
          </p:nvPicPr>
          <p:blipFill>
            <a:blip r:embed="rId3"/>
            <a:stretch/>
          </p:blipFill>
          <p:spPr>
            <a:xfrm>
              <a:off x="703440" y="384840"/>
              <a:ext cx="4046760" cy="5914080"/>
            </a:xfrm>
            <a:prstGeom prst="rect">
              <a:avLst/>
            </a:prstGeom>
            <a:ln>
              <a:noFill/>
            </a:ln>
          </p:spPr>
        </p:pic>
        <p:sp>
          <p:nvSpPr>
            <p:cNvPr id="97" name="CustomShape 2"/>
            <p:cNvSpPr/>
            <p:nvPr/>
          </p:nvSpPr>
          <p:spPr>
            <a:xfrm>
              <a:off x="1407240" y="4235040"/>
              <a:ext cx="3342960" cy="364680"/>
            </a:xfrm>
            <a:prstGeom prst="rect">
              <a:avLst/>
            </a:prstGeom>
            <a:noFill/>
            <a:ln>
              <a:noFill/>
            </a:ln>
          </p:spPr>
          <p:style>
            <a:lnRef idx="0"/>
            <a:fillRef idx="0"/>
            <a:effectRef idx="0"/>
            <a:fontRef idx="minor"/>
          </p:style>
          <p:txBody>
            <a:bodyPr lIns="90000" rIns="90000" tIns="45000" bIns="45000"/>
            <a:p>
              <a:pPr>
                <a:lnSpc>
                  <a:spcPct val="100000"/>
                </a:lnSpc>
              </a:pPr>
              <a:r>
                <a:rPr b="1" lang="nb-NO" sz="1800" spc="-1" strike="noStrike">
                  <a:solidFill>
                    <a:srgbClr val="ffffff"/>
                  </a:solidFill>
                  <a:latin typeface="NewsGothicNB-Bold"/>
                </a:rPr>
                <a:t>Katalogiseringsregler</a:t>
              </a:r>
              <a:endParaRPr b="0" lang="nb-NO" sz="1800" spc="-1" strike="noStrike">
                <a:latin typeface="Arial"/>
              </a:endParaRPr>
            </a:p>
          </p:txBody>
        </p:sp>
      </p:grpSp>
    </p:spTree>
  </p:cSld>
  <p:timing>
    <p:tnLst>
      <p:par>
        <p:cTn id="3" dur="indefinite" restart="never" nodeType="tmRoot">
          <p:childTnLst>
            <p:seq>
              <p:cTn id="4" dur="indefinite" nodeType="mainSeq">
                <p:childTnLst>
                  <p:par>
                    <p:cTn id="5" fill="hold">
                      <p:stCondLst>
                        <p:cond delay="indefinite"/>
                      </p:stCondLst>
                      <p:childTnLst>
                        <p:par>
                          <p:cTn id="6" fill="hold">
                            <p:stCondLst>
                              <p:cond delay="0"/>
                            </p:stCondLst>
                            <p:childTnLst>
                              <p:par>
                                <p:cTn id="7" nodeType="clickEffect" fill="hold" presetClass="exit" presetID="6" presetSubtype="32">
                                  <p:stCondLst>
                                    <p:cond delay="0"/>
                                  </p:stCondLst>
                                  <p:childTnLst>
                                    <p:animEffect filter="circle(out)" transition="out">
                                      <p:cBhvr additive="repl">
                                        <p:cTn id="8" dur="2000"/>
                                        <p:tgtEl>
                                          <p:spTgt spid="94"/>
                                        </p:tgtEl>
                                      </p:cBhvr>
                                    </p:animEffect>
                                    <p:set>
                                      <p:cBhvr>
                                        <p:cTn id="9" dur="1" fill="hold">
                                          <p:stCondLst>
                                            <p:cond delay="1999"/>
                                          </p:stCondLst>
                                        </p:cTn>
                                        <p:tgtEl>
                                          <p:spTgt spid="94"/>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409320" y="954720"/>
            <a:ext cx="6779160" cy="5518800"/>
          </a:xfrm>
          <a:prstGeom prst="rect">
            <a:avLst/>
          </a:prstGeom>
          <a:noFill/>
          <a:ln>
            <a:noFill/>
          </a:ln>
        </p:spPr>
        <p:style>
          <a:lnRef idx="0"/>
          <a:fillRef idx="0"/>
          <a:effectRef idx="0"/>
          <a:fontRef idx="minor"/>
        </p:style>
        <p:txBody>
          <a:bodyPr anchor="ctr">
            <a:normAutofit/>
          </a:bodyPr>
          <a:p>
            <a:pPr>
              <a:lnSpc>
                <a:spcPct val="100000"/>
              </a:lnSpc>
            </a:pPr>
            <a:endParaRPr b="0" lang="nb-NO" sz="3600" spc="-1" strike="noStrike">
              <a:latin typeface="Arial"/>
            </a:endParaRPr>
          </a:p>
          <a:p>
            <a:pPr>
              <a:lnSpc>
                <a:spcPct val="100000"/>
              </a:lnSpc>
            </a:pPr>
            <a:endParaRPr b="0" lang="nb-NO" sz="3600" spc="-1" strike="noStrike">
              <a:latin typeface="Arial"/>
            </a:endParaRPr>
          </a:p>
          <a:p>
            <a:pPr>
              <a:lnSpc>
                <a:spcPct val="100000"/>
              </a:lnSpc>
            </a:pPr>
            <a:r>
              <a:rPr b="1" lang="nb-NO" sz="3300" spc="-1" strike="noStrike">
                <a:solidFill>
                  <a:srgbClr val="000000"/>
                </a:solidFill>
                <a:latin typeface="Century Gothic"/>
              </a:rPr>
              <a:t>Hva blir nytt? </a:t>
            </a:r>
            <a:endParaRPr b="0" lang="nb-NO" sz="3300" spc="-1" strike="noStrike">
              <a:latin typeface="Arial"/>
            </a:endParaRPr>
          </a:p>
          <a:p>
            <a:pPr>
              <a:lnSpc>
                <a:spcPct val="100000"/>
              </a:lnSpc>
            </a:pPr>
            <a:endParaRPr b="0" lang="nb-NO" sz="3300" spc="-1" strike="noStrike">
              <a:latin typeface="Arial"/>
            </a:endParaRPr>
          </a:p>
          <a:p>
            <a:pPr>
              <a:lnSpc>
                <a:spcPct val="100000"/>
              </a:lnSpc>
            </a:pPr>
            <a:r>
              <a:rPr b="0" lang="nb-NO" sz="3400" spc="-1" strike="noStrike">
                <a:solidFill>
                  <a:srgbClr val="000000"/>
                </a:solidFill>
                <a:latin typeface="Century Gothic"/>
              </a:rPr>
              <a:t>4 mulige registreringsnivå: </a:t>
            </a:r>
            <a:endParaRPr b="0" lang="nb-NO" sz="3400" spc="-1" strike="noStrike">
              <a:latin typeface="Arial"/>
            </a:endParaRPr>
          </a:p>
          <a:p>
            <a:pPr>
              <a:lnSpc>
                <a:spcPct val="100000"/>
              </a:lnSpc>
            </a:pPr>
            <a:endParaRPr b="0" lang="nb-NO" sz="3400" spc="-1" strike="noStrike">
              <a:latin typeface="Arial"/>
            </a:endParaRPr>
          </a:p>
          <a:p>
            <a:pPr>
              <a:lnSpc>
                <a:spcPct val="100000"/>
              </a:lnSpc>
            </a:pPr>
            <a:endParaRPr b="0" lang="nb-NO" sz="3400" spc="-1" strike="noStrike">
              <a:latin typeface="Arial"/>
            </a:endParaRPr>
          </a:p>
          <a:p>
            <a:pPr>
              <a:lnSpc>
                <a:spcPct val="100000"/>
              </a:lnSpc>
            </a:pPr>
            <a:r>
              <a:rPr b="0" lang="nb-NO" sz="3400" spc="-1" strike="noStrike">
                <a:solidFill>
                  <a:srgbClr val="000000"/>
                </a:solidFill>
                <a:latin typeface="Century Gothic"/>
              </a:rPr>
              <a:t>Ustrukturert beskrivelse:</a:t>
            </a:r>
            <a:endParaRPr b="0" lang="nb-NO" sz="3400" spc="-1" strike="noStrike">
              <a:latin typeface="Arial"/>
            </a:endParaRPr>
          </a:p>
          <a:p>
            <a:pPr>
              <a:lnSpc>
                <a:spcPct val="100000"/>
              </a:lnSpc>
            </a:pPr>
            <a:r>
              <a:rPr b="0" lang="nb-NO" sz="3400" spc="-1" strike="noStrike">
                <a:solidFill>
                  <a:srgbClr val="000000"/>
                </a:solidFill>
                <a:latin typeface="Century Gothic"/>
              </a:rPr>
              <a:t>	</a:t>
            </a:r>
            <a:r>
              <a:rPr b="0" lang="nb-NO" sz="3400" spc="-1" strike="noStrike">
                <a:solidFill>
                  <a:srgbClr val="000000"/>
                </a:solidFill>
                <a:latin typeface="Century Gothic"/>
              </a:rPr>
              <a:t>Boka er skrevet av Jo Nesbø  </a:t>
            </a:r>
            <a:endParaRPr b="0" lang="nb-NO" sz="3400" spc="-1" strike="noStrike">
              <a:latin typeface="Arial"/>
            </a:endParaRPr>
          </a:p>
          <a:p>
            <a:pPr>
              <a:lnSpc>
                <a:spcPct val="100000"/>
              </a:lnSpc>
            </a:pPr>
            <a:endParaRPr b="0" lang="nb-NO" sz="3400" spc="-1" strike="noStrike">
              <a:latin typeface="Arial"/>
            </a:endParaRPr>
          </a:p>
          <a:p>
            <a:pPr>
              <a:lnSpc>
                <a:spcPct val="100000"/>
              </a:lnSpc>
            </a:pPr>
            <a:r>
              <a:rPr b="0" lang="nb-NO" sz="3400" spc="-1" strike="noStrike">
                <a:solidFill>
                  <a:srgbClr val="000000"/>
                </a:solidFill>
                <a:latin typeface="Century Gothic"/>
              </a:rPr>
              <a:t>Strukturert beskrivelse:</a:t>
            </a:r>
            <a:endParaRPr b="0" lang="nb-NO" sz="3400" spc="-1" strike="noStrike">
              <a:latin typeface="Arial"/>
            </a:endParaRPr>
          </a:p>
          <a:p>
            <a:pPr>
              <a:lnSpc>
                <a:spcPct val="100000"/>
              </a:lnSpc>
            </a:pPr>
            <a:r>
              <a:rPr b="0" lang="nb-NO" sz="3400" spc="-1" strike="noStrike">
                <a:solidFill>
                  <a:srgbClr val="000000"/>
                </a:solidFill>
                <a:latin typeface="Century Gothic"/>
              </a:rPr>
              <a:t>	</a:t>
            </a:r>
            <a:r>
              <a:rPr b="0" lang="nb-NO" sz="3400" spc="-1" strike="noStrike">
                <a:solidFill>
                  <a:srgbClr val="000000"/>
                </a:solidFill>
                <a:latin typeface="Century Gothic"/>
              </a:rPr>
              <a:t>Nesbø, Jo, 1960- </a:t>
            </a:r>
            <a:endParaRPr b="0" lang="nb-NO" sz="3400" spc="-1" strike="noStrike">
              <a:latin typeface="Arial"/>
            </a:endParaRPr>
          </a:p>
          <a:p>
            <a:pPr>
              <a:lnSpc>
                <a:spcPct val="100000"/>
              </a:lnSpc>
            </a:pPr>
            <a:endParaRPr b="0" lang="nb-NO" sz="3400" spc="-1" strike="noStrike">
              <a:latin typeface="Arial"/>
            </a:endParaRPr>
          </a:p>
          <a:p>
            <a:pPr>
              <a:lnSpc>
                <a:spcPct val="100000"/>
              </a:lnSpc>
            </a:pPr>
            <a:r>
              <a:rPr b="0" lang="nb-NO" sz="3400" spc="-1" strike="noStrike">
                <a:solidFill>
                  <a:srgbClr val="000000"/>
                </a:solidFill>
                <a:latin typeface="Century Gothic"/>
              </a:rPr>
              <a:t>Identifikator:</a:t>
            </a:r>
            <a:endParaRPr b="0" lang="nb-NO" sz="3400" spc="-1" strike="noStrike">
              <a:latin typeface="Arial"/>
            </a:endParaRPr>
          </a:p>
          <a:p>
            <a:pPr>
              <a:lnSpc>
                <a:spcPct val="100000"/>
              </a:lnSpc>
            </a:pPr>
            <a:r>
              <a:rPr b="0" lang="nb-NO" sz="3400" spc="-1" strike="noStrike">
                <a:solidFill>
                  <a:srgbClr val="000000"/>
                </a:solidFill>
                <a:latin typeface="Century Gothic"/>
              </a:rPr>
              <a:t>	</a:t>
            </a:r>
            <a:r>
              <a:rPr b="0" lang="nb-NO" sz="3400" spc="-1" strike="noStrike">
                <a:solidFill>
                  <a:srgbClr val="000000"/>
                </a:solidFill>
                <a:latin typeface="Century Gothic"/>
              </a:rPr>
              <a:t>90356569 (autoritetsid. fra Nasjonalt autoritetsregister for personer og korporasjoner )</a:t>
            </a:r>
            <a:endParaRPr b="0" lang="nb-NO" sz="3400" spc="-1" strike="noStrike">
              <a:latin typeface="Arial"/>
            </a:endParaRPr>
          </a:p>
          <a:p>
            <a:pPr>
              <a:lnSpc>
                <a:spcPct val="100000"/>
              </a:lnSpc>
            </a:pPr>
            <a:endParaRPr b="0" lang="nb-NO" sz="3400" spc="-1" strike="noStrike">
              <a:latin typeface="Arial"/>
            </a:endParaRPr>
          </a:p>
          <a:p>
            <a:pPr>
              <a:lnSpc>
                <a:spcPct val="100000"/>
              </a:lnSpc>
            </a:pPr>
            <a:r>
              <a:rPr b="0" lang="nb-NO" sz="3400" spc="-1" strike="noStrike">
                <a:solidFill>
                  <a:srgbClr val="000000"/>
                </a:solidFill>
                <a:latin typeface="Century Gothic"/>
              </a:rPr>
              <a:t>IRI (International Resource Identifier):</a:t>
            </a:r>
            <a:endParaRPr b="0" lang="nb-NO" sz="3400" spc="-1" strike="noStrike">
              <a:latin typeface="Arial"/>
            </a:endParaRPr>
          </a:p>
          <a:p>
            <a:pPr>
              <a:lnSpc>
                <a:spcPct val="100000"/>
              </a:lnSpc>
            </a:pPr>
            <a:r>
              <a:rPr b="0" lang="nb-NO" sz="3400" spc="-1" strike="noStrike">
                <a:solidFill>
                  <a:srgbClr val="000000"/>
                </a:solidFill>
                <a:latin typeface="Century Gothic"/>
              </a:rPr>
              <a:t>	</a:t>
            </a:r>
            <a:r>
              <a:rPr b="0" lang="nb-NO" sz="3400" spc="-1" strike="noStrike" u="sng">
                <a:solidFill>
                  <a:srgbClr val="bd6ad4"/>
                </a:solidFill>
                <a:uFillTx/>
                <a:latin typeface="Century Gothic"/>
                <a:hlinkClick r:id="rId1"/>
              </a:rPr>
              <a:t>http://</a:t>
            </a:r>
            <a:r>
              <a:rPr b="0" lang="nb-NO" sz="3400" spc="-1" strike="noStrike" u="sng">
                <a:solidFill>
                  <a:srgbClr val="bd6ad4"/>
                </a:solidFill>
                <a:uFillTx/>
                <a:latin typeface="Century Gothic"/>
                <a:hlinkClick r:id="rId2"/>
              </a:rPr>
              <a:t>id.loc.gov/authorities/names/n2002049296.html</a:t>
            </a:r>
            <a:endParaRPr b="0" lang="nb-NO" sz="3400" spc="-1" strike="noStrike">
              <a:latin typeface="Arial"/>
            </a:endParaRPr>
          </a:p>
          <a:p>
            <a:pPr>
              <a:lnSpc>
                <a:spcPct val="100000"/>
              </a:lnSpc>
            </a:pPr>
            <a:endParaRPr b="0" lang="nb-NO" sz="3400" spc="-1" strike="noStrike">
              <a:latin typeface="Arial"/>
            </a:endParaRPr>
          </a:p>
          <a:p>
            <a:pPr>
              <a:lnSpc>
                <a:spcPct val="100000"/>
              </a:lnSpc>
            </a:pPr>
            <a:endParaRPr b="0" lang="nb-NO" sz="3400" spc="-1" strike="noStrike">
              <a:latin typeface="Arial"/>
            </a:endParaRPr>
          </a:p>
          <a:p>
            <a:pPr>
              <a:lnSpc>
                <a:spcPct val="100000"/>
              </a:lnSpc>
            </a:pPr>
            <a:endParaRPr b="0" lang="nb-NO" sz="3400" spc="-1" strike="noStrike">
              <a:latin typeface="Arial"/>
            </a:endParaRPr>
          </a:p>
          <a:p>
            <a:pPr>
              <a:lnSpc>
                <a:spcPct val="100000"/>
              </a:lnSpc>
            </a:pPr>
            <a:endParaRPr b="0" lang="nb-NO" sz="3400" spc="-1" strike="noStrike">
              <a:latin typeface="Arial"/>
            </a:endParaRPr>
          </a:p>
          <a:p>
            <a:pPr>
              <a:lnSpc>
                <a:spcPct val="100000"/>
              </a:lnSpc>
            </a:pPr>
            <a:endParaRPr b="0" lang="nb-NO" sz="3400" spc="-1" strike="noStrike">
              <a:latin typeface="Arial"/>
            </a:endParaRPr>
          </a:p>
          <a:p>
            <a:pPr>
              <a:lnSpc>
                <a:spcPct val="100000"/>
              </a:lnSpc>
            </a:pPr>
            <a:endParaRPr b="0" lang="nb-NO" sz="3400" spc="-1" strike="noStrike">
              <a:latin typeface="Arial"/>
            </a:endParaRPr>
          </a:p>
        </p:txBody>
      </p:sp>
      <p:pic>
        <p:nvPicPr>
          <p:cNvPr id="222" name="Bildobjekt 6" descr=""/>
          <p:cNvPicPr/>
          <p:nvPr/>
        </p:nvPicPr>
        <p:blipFill>
          <a:blip r:embed="rId3"/>
          <a:stretch/>
        </p:blipFill>
        <p:spPr>
          <a:xfrm>
            <a:off x="88560" y="105480"/>
            <a:ext cx="1742760" cy="485280"/>
          </a:xfrm>
          <a:prstGeom prst="rect">
            <a:avLst/>
          </a:prstGeom>
          <a:ln>
            <a:noFill/>
          </a:ln>
        </p:spPr>
      </p:pic>
      <p:pic>
        <p:nvPicPr>
          <p:cNvPr id="223" name="Bilde 4" descr=""/>
          <p:cNvPicPr/>
          <p:nvPr/>
        </p:nvPicPr>
        <p:blipFill>
          <a:blip r:embed="rId4"/>
          <a:stretch/>
        </p:blipFill>
        <p:spPr>
          <a:xfrm>
            <a:off x="7392600" y="-1080"/>
            <a:ext cx="1751040" cy="6858720"/>
          </a:xfrm>
          <a:prstGeom prst="rect">
            <a:avLst/>
          </a:prstGeom>
          <a:ln>
            <a:noFill/>
          </a:ln>
        </p:spPr>
      </p:pic>
    </p:spTree>
  </p:cSld>
  <p:timing>
    <p:tnLst>
      <p:par>
        <p:cTn id="76" dur="indefinite" restart="never" nodeType="tmRoot">
          <p:childTnLst>
            <p:seq>
              <p:cTn id="77"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4" name="CustomShape 1"/>
          <p:cNvSpPr/>
          <p:nvPr/>
        </p:nvSpPr>
        <p:spPr>
          <a:xfrm>
            <a:off x="209880" y="2088000"/>
            <a:ext cx="6140160" cy="2418840"/>
          </a:xfrm>
          <a:prstGeom prst="rect">
            <a:avLst/>
          </a:prstGeom>
          <a:noFill/>
          <a:ln>
            <a:noFill/>
          </a:ln>
        </p:spPr>
        <p:style>
          <a:lnRef idx="0"/>
          <a:fillRef idx="0"/>
          <a:effectRef idx="0"/>
          <a:fontRef idx="minor"/>
        </p:style>
        <p:txBody>
          <a:bodyPr anchor="ctr">
            <a:normAutofit/>
          </a:bodyPr>
          <a:p>
            <a:pPr>
              <a:lnSpc>
                <a:spcPct val="100000"/>
              </a:lnSpc>
            </a:pPr>
            <a:endParaRPr b="0" lang="nb-NO" sz="3600" spc="-1" strike="noStrike">
              <a:latin typeface="Arial"/>
            </a:endParaRPr>
          </a:p>
          <a:p>
            <a:pPr>
              <a:lnSpc>
                <a:spcPct val="100000"/>
              </a:lnSpc>
            </a:pPr>
            <a:endParaRPr b="0" lang="nb-NO" sz="3600" spc="-1" strike="noStrike">
              <a:latin typeface="Arial"/>
            </a:endParaRPr>
          </a:p>
          <a:p>
            <a:pPr>
              <a:lnSpc>
                <a:spcPct val="100000"/>
              </a:lnSpc>
            </a:pPr>
            <a:endParaRPr b="0" lang="nb-NO" sz="3600" spc="-1" strike="noStrike">
              <a:latin typeface="Arial"/>
            </a:endParaRPr>
          </a:p>
          <a:p>
            <a:pPr>
              <a:lnSpc>
                <a:spcPct val="100000"/>
              </a:lnSpc>
            </a:pPr>
            <a:endParaRPr b="0" lang="nb-NO" sz="3600" spc="-1" strike="noStrike">
              <a:latin typeface="Arial"/>
            </a:endParaRPr>
          </a:p>
          <a:p>
            <a:pPr>
              <a:lnSpc>
                <a:spcPct val="100000"/>
              </a:lnSpc>
            </a:pPr>
            <a:endParaRPr b="0" lang="nb-NO" sz="3600" spc="-1" strike="noStrike">
              <a:latin typeface="Arial"/>
            </a:endParaRPr>
          </a:p>
          <a:p>
            <a:pPr>
              <a:lnSpc>
                <a:spcPct val="100000"/>
              </a:lnSpc>
            </a:pPr>
            <a:endParaRPr b="0" lang="nb-NO" sz="3600" spc="-1" strike="noStrike">
              <a:latin typeface="Arial"/>
            </a:endParaRPr>
          </a:p>
        </p:txBody>
      </p:sp>
      <p:sp>
        <p:nvSpPr>
          <p:cNvPr id="225" name="CustomShape 2"/>
          <p:cNvSpPr/>
          <p:nvPr/>
        </p:nvSpPr>
        <p:spPr>
          <a:xfrm>
            <a:off x="431640" y="870480"/>
            <a:ext cx="4978080" cy="577800"/>
          </a:xfrm>
          <a:prstGeom prst="rect">
            <a:avLst/>
          </a:prstGeom>
          <a:noFill/>
          <a:ln>
            <a:noFill/>
          </a:ln>
        </p:spPr>
        <p:style>
          <a:lnRef idx="0"/>
          <a:fillRef idx="0"/>
          <a:effectRef idx="0"/>
          <a:fontRef idx="minor"/>
        </p:style>
        <p:txBody>
          <a:bodyPr lIns="90000" rIns="90000" tIns="45000" bIns="45000"/>
          <a:p>
            <a:pPr>
              <a:lnSpc>
                <a:spcPct val="100000"/>
              </a:lnSpc>
            </a:pPr>
            <a:r>
              <a:rPr b="0" lang="nb-NO" sz="3200" spc="-1" strike="noStrike">
                <a:solidFill>
                  <a:srgbClr val="000000"/>
                </a:solidFill>
                <a:latin typeface="Century Gothic"/>
              </a:rPr>
              <a:t>Alternative regler</a:t>
            </a:r>
            <a:endParaRPr b="0" lang="nb-NO" sz="3200" spc="-1" strike="noStrike">
              <a:latin typeface="Arial"/>
            </a:endParaRPr>
          </a:p>
        </p:txBody>
      </p:sp>
      <p:pic>
        <p:nvPicPr>
          <p:cNvPr id="226" name="Bilde 2" descr=""/>
          <p:cNvPicPr/>
          <p:nvPr/>
        </p:nvPicPr>
        <p:blipFill>
          <a:blip r:embed="rId1"/>
          <a:stretch/>
        </p:blipFill>
        <p:spPr>
          <a:xfrm>
            <a:off x="251280" y="1894320"/>
            <a:ext cx="7140960" cy="2612520"/>
          </a:xfrm>
          <a:prstGeom prst="rect">
            <a:avLst/>
          </a:prstGeom>
          <a:ln>
            <a:round/>
          </a:ln>
        </p:spPr>
      </p:pic>
      <p:sp>
        <p:nvSpPr>
          <p:cNvPr id="227" name="CustomShape 3"/>
          <p:cNvSpPr/>
          <p:nvPr/>
        </p:nvSpPr>
        <p:spPr>
          <a:xfrm>
            <a:off x="209880" y="5177160"/>
            <a:ext cx="7826040" cy="577800"/>
          </a:xfrm>
          <a:prstGeom prst="rect">
            <a:avLst/>
          </a:prstGeom>
          <a:noFill/>
          <a:ln>
            <a:noFill/>
          </a:ln>
        </p:spPr>
        <p:style>
          <a:lnRef idx="0"/>
          <a:fillRef idx="0"/>
          <a:effectRef idx="0"/>
          <a:fontRef idx="minor"/>
        </p:style>
        <p:txBody>
          <a:bodyPr lIns="90000" rIns="90000" tIns="45000" bIns="45000"/>
          <a:p>
            <a:pPr>
              <a:lnSpc>
                <a:spcPct val="100000"/>
              </a:lnSpc>
            </a:pPr>
            <a:r>
              <a:rPr b="0" lang="nb-NO" sz="3200" spc="-1" strike="noStrike">
                <a:solidFill>
                  <a:srgbClr val="c00000"/>
                </a:solidFill>
                <a:latin typeface="Century Gothic"/>
              </a:rPr>
              <a:t>Behov for nasjonale retningslinjer</a:t>
            </a:r>
            <a:endParaRPr b="0" lang="nb-NO" sz="3200" spc="-1" strike="noStrike">
              <a:latin typeface="Arial"/>
            </a:endParaRPr>
          </a:p>
        </p:txBody>
      </p:sp>
      <p:pic>
        <p:nvPicPr>
          <p:cNvPr id="228" name="Bildobjekt 6" descr=""/>
          <p:cNvPicPr/>
          <p:nvPr/>
        </p:nvPicPr>
        <p:blipFill>
          <a:blip r:embed="rId2"/>
          <a:stretch/>
        </p:blipFill>
        <p:spPr>
          <a:xfrm>
            <a:off x="88560" y="105480"/>
            <a:ext cx="1742760" cy="485280"/>
          </a:xfrm>
          <a:prstGeom prst="rect">
            <a:avLst/>
          </a:prstGeom>
          <a:ln>
            <a:noFill/>
          </a:ln>
        </p:spPr>
      </p:pic>
      <p:pic>
        <p:nvPicPr>
          <p:cNvPr id="229" name="Bilde 9" descr=""/>
          <p:cNvPicPr/>
          <p:nvPr/>
        </p:nvPicPr>
        <p:blipFill>
          <a:blip r:embed="rId3"/>
          <a:stretch/>
        </p:blipFill>
        <p:spPr>
          <a:xfrm>
            <a:off x="7392600" y="-1080"/>
            <a:ext cx="1751040" cy="6858720"/>
          </a:xfrm>
          <a:prstGeom prst="rect">
            <a:avLst/>
          </a:prstGeom>
          <a:ln>
            <a:noFill/>
          </a:ln>
        </p:spPr>
      </p:pic>
    </p:spTree>
  </p:cSld>
  <p:timing>
    <p:tnLst>
      <p:par>
        <p:cTn id="78" dur="indefinite" restart="never" nodeType="tmRoot">
          <p:childTnLst>
            <p:seq>
              <p:cTn id="79"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CustomShape 1"/>
          <p:cNvSpPr/>
          <p:nvPr/>
        </p:nvSpPr>
        <p:spPr>
          <a:xfrm>
            <a:off x="250920" y="1266480"/>
            <a:ext cx="6175800" cy="5029200"/>
          </a:xfrm>
          <a:prstGeom prst="rect">
            <a:avLst/>
          </a:prstGeom>
          <a:noFill/>
          <a:ln>
            <a:noFill/>
          </a:ln>
        </p:spPr>
        <p:style>
          <a:lnRef idx="0"/>
          <a:fillRef idx="0"/>
          <a:effectRef idx="0"/>
          <a:fontRef idx="minor"/>
        </p:style>
        <p:txBody>
          <a:bodyPr anchor="ctr">
            <a:normAutofit/>
          </a:bodyPr>
          <a:p>
            <a:pPr>
              <a:lnSpc>
                <a:spcPct val="100000"/>
              </a:lnSpc>
            </a:pPr>
            <a:r>
              <a:rPr b="0" lang="nb-NO" sz="2800" spc="-1" strike="noStrike">
                <a:solidFill>
                  <a:srgbClr val="000000"/>
                </a:solidFill>
                <a:latin typeface="Century Gothic"/>
              </a:rPr>
              <a:t>Nasjonale retningslinjer</a:t>
            </a:r>
            <a:endParaRPr b="0" lang="nb-NO" sz="2800" spc="-1" strike="noStrike">
              <a:latin typeface="Arial"/>
            </a:endParaRPr>
          </a:p>
          <a:p>
            <a:pPr>
              <a:lnSpc>
                <a:spcPct val="100000"/>
              </a:lnSpc>
            </a:pPr>
            <a:endParaRPr b="0" lang="nb-NO" sz="2800" spc="-1" strike="noStrike">
              <a:latin typeface="Arial"/>
            </a:endParaRPr>
          </a:p>
          <a:p>
            <a:pPr>
              <a:lnSpc>
                <a:spcPct val="100000"/>
              </a:lnSpc>
            </a:pPr>
            <a:r>
              <a:rPr b="0" lang="nb-NO" sz="2400" spc="-1" strike="noStrike">
                <a:solidFill>
                  <a:srgbClr val="000000"/>
                </a:solidFill>
                <a:latin typeface="Century Gothic"/>
              </a:rPr>
              <a:t>Nasjonale retningslinjer må lages og publiseres i RDA Toolkit (f.eks. transkribering og store/små bokstaver).</a:t>
            </a:r>
            <a:endParaRPr b="0" lang="nb-NO" sz="2400" spc="-1" strike="noStrike">
              <a:latin typeface="Arial"/>
            </a:endParaRPr>
          </a:p>
          <a:p>
            <a:pPr>
              <a:lnSpc>
                <a:spcPct val="100000"/>
              </a:lnSpc>
            </a:pPr>
            <a:endParaRPr b="0" lang="nb-NO" sz="2400" spc="-1" strike="noStrike">
              <a:latin typeface="Arial"/>
            </a:endParaRPr>
          </a:p>
          <a:p>
            <a:pPr>
              <a:lnSpc>
                <a:spcPct val="100000"/>
              </a:lnSpc>
            </a:pPr>
            <a:r>
              <a:rPr b="0" lang="nb-NO" sz="2400" spc="-1" strike="noStrike">
                <a:solidFill>
                  <a:srgbClr val="000000"/>
                </a:solidFill>
                <a:latin typeface="Century Gothic"/>
              </a:rPr>
              <a:t>Gjenbruker fra andre, får råd fra Den norske katalogkomité.</a:t>
            </a: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p:txBody>
      </p:sp>
      <p:pic>
        <p:nvPicPr>
          <p:cNvPr id="231" name="Bilde 12" descr=""/>
          <p:cNvPicPr/>
          <p:nvPr/>
        </p:nvPicPr>
        <p:blipFill>
          <a:blip r:embed="rId1"/>
          <a:stretch/>
        </p:blipFill>
        <p:spPr>
          <a:xfrm>
            <a:off x="7284240" y="0"/>
            <a:ext cx="1859400" cy="6819840"/>
          </a:xfrm>
          <a:prstGeom prst="rect">
            <a:avLst/>
          </a:prstGeom>
          <a:ln>
            <a:noFill/>
          </a:ln>
        </p:spPr>
      </p:pic>
      <p:pic>
        <p:nvPicPr>
          <p:cNvPr id="232" name="Bildobjekt 6" descr=""/>
          <p:cNvPicPr/>
          <p:nvPr/>
        </p:nvPicPr>
        <p:blipFill>
          <a:blip r:embed="rId2"/>
          <a:stretch/>
        </p:blipFill>
        <p:spPr>
          <a:xfrm>
            <a:off x="88560" y="105480"/>
            <a:ext cx="1742760" cy="485280"/>
          </a:xfrm>
          <a:prstGeom prst="rect">
            <a:avLst/>
          </a:prstGeom>
          <a:ln>
            <a:noFill/>
          </a:ln>
        </p:spPr>
      </p:pic>
    </p:spTree>
  </p:cSld>
  <p:timing>
    <p:tnLst>
      <p:par>
        <p:cTn id="80" dur="indefinite" restart="never" nodeType="tmRoot">
          <p:childTnLst>
            <p:seq>
              <p:cTn id="81"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33" name="Bilde 1" descr=""/>
          <p:cNvPicPr/>
          <p:nvPr/>
        </p:nvPicPr>
        <p:blipFill>
          <a:blip r:embed="rId1"/>
          <a:stretch/>
        </p:blipFill>
        <p:spPr>
          <a:xfrm rot="5400000">
            <a:off x="4934160" y="2732400"/>
            <a:ext cx="6942240" cy="1477080"/>
          </a:xfrm>
          <a:prstGeom prst="rect">
            <a:avLst/>
          </a:prstGeom>
          <a:ln>
            <a:noFill/>
          </a:ln>
        </p:spPr>
      </p:pic>
      <p:sp>
        <p:nvSpPr>
          <p:cNvPr id="234" name="CustomShape 1"/>
          <p:cNvSpPr/>
          <p:nvPr/>
        </p:nvSpPr>
        <p:spPr>
          <a:xfrm>
            <a:off x="250920" y="1096560"/>
            <a:ext cx="7152480" cy="474948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519"/>
              </a:spcBef>
            </a:pPr>
            <a:endParaRPr b="0" lang="nb-NO" sz="1800" spc="-1" strike="noStrike">
              <a:latin typeface="Arial"/>
            </a:endParaRPr>
          </a:p>
          <a:p>
            <a:pPr>
              <a:lnSpc>
                <a:spcPct val="100000"/>
              </a:lnSpc>
              <a:spcBef>
                <a:spcPts val="479"/>
              </a:spcBef>
            </a:pPr>
            <a:r>
              <a:rPr b="1" lang="nb-NO" sz="2400" spc="-1" strike="noStrike">
                <a:solidFill>
                  <a:srgbClr val="000000"/>
                </a:solidFill>
                <a:latin typeface="Century Gothic"/>
              </a:rPr>
              <a:t>Overgang til MARC 21 er forutsetning for RDA</a:t>
            </a:r>
            <a:endParaRPr b="0" lang="nb-NO" sz="2400" spc="-1" strike="noStrike">
              <a:latin typeface="Arial"/>
            </a:endParaRPr>
          </a:p>
          <a:p>
            <a:pPr>
              <a:lnSpc>
                <a:spcPct val="100000"/>
              </a:lnSpc>
              <a:spcBef>
                <a:spcPts val="479"/>
              </a:spcBef>
            </a:pPr>
            <a:endParaRPr b="0" lang="nb-NO" sz="2400" spc="-1" strike="noStrike">
              <a:latin typeface="Arial"/>
            </a:endParaRPr>
          </a:p>
          <a:p>
            <a:pPr>
              <a:lnSpc>
                <a:spcPct val="100000"/>
              </a:lnSpc>
              <a:spcBef>
                <a:spcPts val="479"/>
              </a:spcBef>
            </a:pPr>
            <a:r>
              <a:rPr b="0" lang="nb-NO" sz="2400" spc="-1" strike="noStrike">
                <a:solidFill>
                  <a:srgbClr val="000000"/>
                </a:solidFill>
                <a:latin typeface="Century Gothic"/>
              </a:rPr>
              <a:t>MARC 21 er gjort klart for RDA. NORMARC er det ikke.</a:t>
            </a:r>
            <a:endParaRPr b="0" lang="nb-NO" sz="2400" spc="-1" strike="noStrike">
              <a:latin typeface="Arial"/>
            </a:endParaRPr>
          </a:p>
          <a:p>
            <a:pPr>
              <a:lnSpc>
                <a:spcPct val="100000"/>
              </a:lnSpc>
              <a:spcBef>
                <a:spcPts val="479"/>
              </a:spcBef>
            </a:pPr>
            <a:endParaRPr b="0" lang="nb-NO" sz="2400" spc="-1" strike="noStrike">
              <a:latin typeface="Arial"/>
            </a:endParaRPr>
          </a:p>
          <a:p>
            <a:pPr>
              <a:lnSpc>
                <a:spcPct val="100000"/>
              </a:lnSpc>
              <a:spcBef>
                <a:spcPts val="479"/>
              </a:spcBef>
            </a:pPr>
            <a:r>
              <a:rPr b="0" lang="nb-NO" sz="2400" spc="-1" strike="noStrike">
                <a:solidFill>
                  <a:srgbClr val="000000"/>
                </a:solidFill>
                <a:latin typeface="Century Gothic"/>
              </a:rPr>
              <a:t>Konvertering fra NORMARC til MARC 21. </a:t>
            </a:r>
            <a:endParaRPr b="0" lang="nb-NO" sz="2400" spc="-1" strike="noStrike">
              <a:latin typeface="Arial"/>
            </a:endParaRPr>
          </a:p>
          <a:p>
            <a:pPr>
              <a:lnSpc>
                <a:spcPct val="100000"/>
              </a:lnSpc>
              <a:spcBef>
                <a:spcPts val="479"/>
              </a:spcBef>
            </a:pPr>
            <a:endParaRPr b="0" lang="nb-NO" sz="2400" spc="-1" strike="noStrike">
              <a:latin typeface="Arial"/>
            </a:endParaRPr>
          </a:p>
          <a:p>
            <a:pPr>
              <a:lnSpc>
                <a:spcPct val="100000"/>
              </a:lnSpc>
              <a:spcBef>
                <a:spcPts val="479"/>
              </a:spcBef>
            </a:pPr>
            <a:r>
              <a:rPr b="0" lang="nb-NO" sz="2400" spc="-1" strike="noStrike">
                <a:solidFill>
                  <a:srgbClr val="000000"/>
                </a:solidFill>
                <a:latin typeface="Century Gothic"/>
              </a:rPr>
              <a:t>Metadataleveranser i MARC 21. </a:t>
            </a:r>
            <a:endParaRPr b="0" lang="nb-NO" sz="2400" spc="-1" strike="noStrike">
              <a:latin typeface="Arial"/>
            </a:endParaRPr>
          </a:p>
          <a:p>
            <a:pPr>
              <a:lnSpc>
                <a:spcPct val="100000"/>
              </a:lnSpc>
              <a:spcBef>
                <a:spcPts val="561"/>
              </a:spcBef>
            </a:pPr>
            <a:endParaRPr b="0" lang="nb-NO" sz="2400" spc="-1" strike="noStrike">
              <a:latin typeface="Arial"/>
            </a:endParaRPr>
          </a:p>
          <a:p>
            <a:pPr>
              <a:lnSpc>
                <a:spcPct val="100000"/>
              </a:lnSpc>
              <a:spcBef>
                <a:spcPts val="561"/>
              </a:spcBef>
            </a:pPr>
            <a:endParaRPr b="0" lang="nb-NO" sz="2400" spc="-1" strike="noStrike">
              <a:latin typeface="Arial"/>
            </a:endParaRPr>
          </a:p>
        </p:txBody>
      </p:sp>
      <p:pic>
        <p:nvPicPr>
          <p:cNvPr id="235" name="Bildobjekt 6" descr=""/>
          <p:cNvPicPr/>
          <p:nvPr/>
        </p:nvPicPr>
        <p:blipFill>
          <a:blip r:embed="rId2"/>
          <a:stretch/>
        </p:blipFill>
        <p:spPr>
          <a:xfrm>
            <a:off x="88560" y="105480"/>
            <a:ext cx="1742760" cy="485280"/>
          </a:xfrm>
          <a:prstGeom prst="rect">
            <a:avLst/>
          </a:prstGeom>
          <a:ln>
            <a:noFill/>
          </a:ln>
        </p:spPr>
      </p:pic>
    </p:spTree>
  </p:cSld>
  <p:timing>
    <p:tnLst>
      <p:par>
        <p:cTn id="82" dur="indefinite" restart="never" nodeType="tmRoot">
          <p:childTnLst>
            <p:seq>
              <p:cTn id="83"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CustomShape 1"/>
          <p:cNvSpPr/>
          <p:nvPr/>
        </p:nvSpPr>
        <p:spPr>
          <a:xfrm>
            <a:off x="250920" y="1278720"/>
            <a:ext cx="5012640" cy="4988880"/>
          </a:xfrm>
          <a:prstGeom prst="rect">
            <a:avLst/>
          </a:prstGeom>
          <a:noFill/>
          <a:ln>
            <a:noFill/>
          </a:ln>
        </p:spPr>
        <p:style>
          <a:lnRef idx="0"/>
          <a:fillRef idx="0"/>
          <a:effectRef idx="0"/>
          <a:fontRef idx="minor"/>
        </p:style>
        <p:txBody>
          <a:bodyPr anchor="ctr">
            <a:normAutofit/>
          </a:bodyPr>
          <a:p>
            <a:pPr>
              <a:lnSpc>
                <a:spcPct val="100000"/>
              </a:lnSpc>
            </a:pPr>
            <a:r>
              <a:rPr b="1" lang="nb-NO" sz="2800" spc="-1" strike="noStrike">
                <a:solidFill>
                  <a:srgbClr val="000000"/>
                </a:solidFill>
                <a:latin typeface="Century Gothic"/>
              </a:rPr>
              <a:t>Ta i bruk …</a:t>
            </a:r>
            <a:endParaRPr b="0" lang="nb-NO" sz="2800" spc="-1" strike="noStrike">
              <a:latin typeface="Arial"/>
            </a:endParaRPr>
          </a:p>
          <a:p>
            <a:pPr>
              <a:lnSpc>
                <a:spcPct val="100000"/>
              </a:lnSpc>
            </a:pPr>
            <a:endParaRPr b="0" lang="nb-NO" sz="2800" spc="-1" strike="noStrike">
              <a:latin typeface="Arial"/>
            </a:endParaRPr>
          </a:p>
          <a:p>
            <a:pPr>
              <a:lnSpc>
                <a:spcPct val="100000"/>
              </a:lnSpc>
            </a:pPr>
            <a:r>
              <a:rPr b="0" lang="nb-NO" sz="2400" spc="-1" strike="noStrike">
                <a:solidFill>
                  <a:srgbClr val="000000"/>
                </a:solidFill>
                <a:latin typeface="Century Gothic"/>
              </a:rPr>
              <a:t>Nasjonalbiblioteket har ansvaret.</a:t>
            </a:r>
            <a:endParaRPr b="0" lang="nb-NO" sz="2400" spc="-1" strike="noStrike">
              <a:latin typeface="Arial"/>
            </a:endParaRPr>
          </a:p>
          <a:p>
            <a:pPr>
              <a:lnSpc>
                <a:spcPct val="100000"/>
              </a:lnSpc>
            </a:pPr>
            <a:endParaRPr b="0" lang="nb-NO" sz="2400" spc="-1" strike="noStrike">
              <a:latin typeface="Arial"/>
            </a:endParaRPr>
          </a:p>
          <a:p>
            <a:pPr>
              <a:lnSpc>
                <a:spcPct val="100000"/>
              </a:lnSpc>
            </a:pPr>
            <a:r>
              <a:rPr b="0" lang="nb-NO" sz="2400" spc="-1" strike="noStrike">
                <a:solidFill>
                  <a:srgbClr val="000000"/>
                </a:solidFill>
                <a:latin typeface="Century Gothic"/>
              </a:rPr>
              <a:t>Samarbeid med katalogkomiteen, metadata- og systemleverandører.</a:t>
            </a: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p:txBody>
      </p:sp>
      <p:pic>
        <p:nvPicPr>
          <p:cNvPr id="237" name="Bilde 12" descr=""/>
          <p:cNvPicPr/>
          <p:nvPr/>
        </p:nvPicPr>
        <p:blipFill>
          <a:blip r:embed="rId1"/>
          <a:stretch/>
        </p:blipFill>
        <p:spPr>
          <a:xfrm>
            <a:off x="5303520" y="0"/>
            <a:ext cx="3938040" cy="6857640"/>
          </a:xfrm>
          <a:prstGeom prst="rect">
            <a:avLst/>
          </a:prstGeom>
          <a:ln>
            <a:noFill/>
          </a:ln>
        </p:spPr>
      </p:pic>
      <p:pic>
        <p:nvPicPr>
          <p:cNvPr id="238" name="Bildobjekt 6" descr=""/>
          <p:cNvPicPr/>
          <p:nvPr/>
        </p:nvPicPr>
        <p:blipFill>
          <a:blip r:embed="rId2"/>
          <a:stretch/>
        </p:blipFill>
        <p:spPr>
          <a:xfrm>
            <a:off x="88560" y="105480"/>
            <a:ext cx="1742760" cy="485280"/>
          </a:xfrm>
          <a:prstGeom prst="rect">
            <a:avLst/>
          </a:prstGeom>
          <a:ln>
            <a:noFill/>
          </a:ln>
        </p:spPr>
      </p:pic>
    </p:spTree>
  </p:cSld>
  <p:timing>
    <p:tnLst>
      <p:par>
        <p:cTn id="84" dur="indefinite" restart="never" nodeType="tmRoot">
          <p:childTnLst>
            <p:seq>
              <p:cTn id="85"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CustomShape 1"/>
          <p:cNvSpPr/>
          <p:nvPr/>
        </p:nvSpPr>
        <p:spPr>
          <a:xfrm>
            <a:off x="250920" y="1278720"/>
            <a:ext cx="5012640" cy="4988880"/>
          </a:xfrm>
          <a:prstGeom prst="rect">
            <a:avLst/>
          </a:prstGeom>
          <a:noFill/>
          <a:ln>
            <a:noFill/>
          </a:ln>
        </p:spPr>
        <p:style>
          <a:lnRef idx="0"/>
          <a:fillRef idx="0"/>
          <a:effectRef idx="0"/>
          <a:fontRef idx="minor"/>
        </p:style>
        <p:txBody>
          <a:bodyPr anchor="ctr">
            <a:normAutofit/>
          </a:bodyPr>
          <a:p>
            <a:pPr>
              <a:lnSpc>
                <a:spcPct val="100000"/>
              </a:lnSpc>
            </a:pPr>
            <a:r>
              <a:rPr b="1" lang="nb-NO" sz="2800" spc="-1" strike="noStrike">
                <a:solidFill>
                  <a:srgbClr val="000000"/>
                </a:solidFill>
                <a:latin typeface="Century Gothic"/>
              </a:rPr>
              <a:t>Ta i bruk …</a:t>
            </a:r>
            <a:endParaRPr b="0" lang="nb-NO" sz="2800" spc="-1" strike="noStrike">
              <a:latin typeface="Arial"/>
            </a:endParaRPr>
          </a:p>
          <a:p>
            <a:pPr>
              <a:lnSpc>
                <a:spcPct val="100000"/>
              </a:lnSpc>
            </a:pPr>
            <a:endParaRPr b="0" lang="nb-NO" sz="2800" spc="-1" strike="noStrike">
              <a:latin typeface="Arial"/>
            </a:endParaRPr>
          </a:p>
          <a:p>
            <a:pPr>
              <a:lnSpc>
                <a:spcPct val="100000"/>
              </a:lnSpc>
            </a:pPr>
            <a:r>
              <a:rPr b="0" lang="nb-NO" sz="2400" spc="-1" strike="noStrike">
                <a:solidFill>
                  <a:srgbClr val="000000"/>
                </a:solidFill>
                <a:latin typeface="Century Gothic"/>
              </a:rPr>
              <a:t>Starter i Nasjonalbiblioteket og hos Bokbasen (og Biblioteksentralen).</a:t>
            </a:r>
            <a:endParaRPr b="0" lang="nb-NO" sz="2400" spc="-1" strike="noStrike">
              <a:latin typeface="Arial"/>
            </a:endParaRPr>
          </a:p>
          <a:p>
            <a:pPr>
              <a:lnSpc>
                <a:spcPct val="100000"/>
              </a:lnSpc>
            </a:pPr>
            <a:endParaRPr b="0" lang="nb-NO" sz="2400" spc="-1" strike="noStrike">
              <a:latin typeface="Arial"/>
            </a:endParaRPr>
          </a:p>
          <a:p>
            <a:pPr>
              <a:lnSpc>
                <a:spcPct val="100000"/>
              </a:lnSpc>
            </a:pPr>
            <a:r>
              <a:rPr b="0" lang="nb-NO" sz="2400" spc="-1" strike="noStrike">
                <a:solidFill>
                  <a:srgbClr val="000000"/>
                </a:solidFill>
                <a:latin typeface="Century Gothic"/>
              </a:rPr>
              <a:t>Deretter andre bibliotek. </a:t>
            </a:r>
            <a:endParaRPr b="0" lang="nb-NO" sz="2400" spc="-1" strike="noStrike">
              <a:latin typeface="Arial"/>
            </a:endParaRPr>
          </a:p>
          <a:p>
            <a:pPr>
              <a:lnSpc>
                <a:spcPct val="100000"/>
              </a:lnSpc>
            </a:pPr>
            <a:endParaRPr b="0" lang="nb-NO" sz="2400" spc="-1" strike="noStrike">
              <a:latin typeface="Arial"/>
            </a:endParaRPr>
          </a:p>
          <a:p>
            <a:pPr>
              <a:lnSpc>
                <a:spcPct val="100000"/>
              </a:lnSpc>
            </a:pPr>
            <a:r>
              <a:rPr b="0" lang="nb-NO" sz="2400" spc="-1" strike="noStrike">
                <a:solidFill>
                  <a:srgbClr val="000000"/>
                </a:solidFill>
                <a:latin typeface="Century Gothic"/>
              </a:rPr>
              <a:t>Opplæring på nett. </a:t>
            </a: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p:txBody>
      </p:sp>
      <p:pic>
        <p:nvPicPr>
          <p:cNvPr id="240" name="Bilde 12" descr=""/>
          <p:cNvPicPr/>
          <p:nvPr/>
        </p:nvPicPr>
        <p:blipFill>
          <a:blip r:embed="rId1"/>
          <a:stretch/>
        </p:blipFill>
        <p:spPr>
          <a:xfrm>
            <a:off x="5303520" y="0"/>
            <a:ext cx="3938040" cy="6857640"/>
          </a:xfrm>
          <a:prstGeom prst="rect">
            <a:avLst/>
          </a:prstGeom>
          <a:ln>
            <a:noFill/>
          </a:ln>
        </p:spPr>
      </p:pic>
      <p:pic>
        <p:nvPicPr>
          <p:cNvPr id="241" name="Bildobjekt 6" descr=""/>
          <p:cNvPicPr/>
          <p:nvPr/>
        </p:nvPicPr>
        <p:blipFill>
          <a:blip r:embed="rId2"/>
          <a:stretch/>
        </p:blipFill>
        <p:spPr>
          <a:xfrm>
            <a:off x="88560" y="105480"/>
            <a:ext cx="1742760" cy="485280"/>
          </a:xfrm>
          <a:prstGeom prst="rect">
            <a:avLst/>
          </a:prstGeom>
          <a:ln>
            <a:noFill/>
          </a:ln>
        </p:spPr>
      </p:pic>
    </p:spTree>
  </p:cSld>
  <p:timing>
    <p:tnLst>
      <p:par>
        <p:cTn id="86" dur="indefinite" restart="never" nodeType="tmRoot">
          <p:childTnLst>
            <p:seq>
              <p:cTn id="87"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42" name="Bilde 1" descr=""/>
          <p:cNvPicPr/>
          <p:nvPr/>
        </p:nvPicPr>
        <p:blipFill>
          <a:blip r:embed="rId1"/>
          <a:stretch/>
        </p:blipFill>
        <p:spPr>
          <a:xfrm>
            <a:off x="0" y="266400"/>
            <a:ext cx="9114480" cy="5591880"/>
          </a:xfrm>
          <a:prstGeom prst="rect">
            <a:avLst/>
          </a:prstGeom>
          <a:ln>
            <a:noFill/>
          </a:ln>
        </p:spPr>
      </p:pic>
      <p:sp>
        <p:nvSpPr>
          <p:cNvPr id="243" name="CustomShape 1"/>
          <p:cNvSpPr/>
          <p:nvPr/>
        </p:nvSpPr>
        <p:spPr>
          <a:xfrm>
            <a:off x="2027160" y="1346400"/>
            <a:ext cx="1606680" cy="626760"/>
          </a:xfrm>
          <a:prstGeom prst="wedgeRectCallout">
            <a:avLst>
              <a:gd name="adj1" fmla="val -130858"/>
              <a:gd name="adj2" fmla="val -48236"/>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Verktøy og retningslinjer</a:t>
            </a:r>
            <a:endParaRPr b="0" lang="nb-NO" sz="1800" spc="-1" strike="noStrike">
              <a:latin typeface="Arial"/>
            </a:endParaRPr>
          </a:p>
        </p:txBody>
      </p:sp>
      <p:sp>
        <p:nvSpPr>
          <p:cNvPr id="244" name="CustomShape 2"/>
          <p:cNvSpPr/>
          <p:nvPr/>
        </p:nvSpPr>
        <p:spPr>
          <a:xfrm>
            <a:off x="5607000" y="1602720"/>
            <a:ext cx="1534680" cy="370080"/>
          </a:xfrm>
          <a:prstGeom prst="wedgeRectCallout">
            <a:avLst>
              <a:gd name="adj1" fmla="val 47034"/>
              <a:gd name="adj2" fmla="val -101748"/>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Innstillinger</a:t>
            </a:r>
            <a:endParaRPr b="0" lang="nb-NO" sz="1800" spc="-1" strike="noStrike">
              <a:latin typeface="Arial"/>
            </a:endParaRPr>
          </a:p>
        </p:txBody>
      </p:sp>
      <p:sp>
        <p:nvSpPr>
          <p:cNvPr id="245" name="CustomShape 3"/>
          <p:cNvSpPr/>
          <p:nvPr/>
        </p:nvSpPr>
        <p:spPr>
          <a:xfrm>
            <a:off x="1559520" y="5637600"/>
            <a:ext cx="1135080" cy="502920"/>
          </a:xfrm>
          <a:prstGeom prst="wedgeRectCallout">
            <a:avLst>
              <a:gd name="adj1" fmla="val -104704"/>
              <a:gd name="adj2" fmla="val -91116"/>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Kapitler</a:t>
            </a:r>
            <a:endParaRPr b="0" lang="nb-NO" sz="1800" spc="-1" strike="noStrike">
              <a:latin typeface="Arial"/>
            </a:endParaRPr>
          </a:p>
        </p:txBody>
      </p:sp>
      <p:sp>
        <p:nvSpPr>
          <p:cNvPr id="246" name="Line 4"/>
          <p:cNvSpPr/>
          <p:nvPr/>
        </p:nvSpPr>
        <p:spPr>
          <a:xfrm>
            <a:off x="1708200" y="1688400"/>
            <a:ext cx="6105600" cy="4170240"/>
          </a:xfrm>
          <a:prstGeom prst="line">
            <a:avLst/>
          </a:prstGeom>
          <a:ln w="216000">
            <a:round/>
          </a:ln>
        </p:spPr>
        <p:style>
          <a:lnRef idx="3">
            <a:schemeClr val="dk1"/>
          </a:lnRef>
          <a:fillRef idx="0">
            <a:schemeClr val="dk1"/>
          </a:fillRef>
          <a:effectRef idx="2">
            <a:schemeClr val="dk1"/>
          </a:effectRef>
          <a:fontRef idx="minor"/>
        </p:style>
      </p:sp>
      <p:sp>
        <p:nvSpPr>
          <p:cNvPr id="247" name="Line 5"/>
          <p:cNvSpPr/>
          <p:nvPr/>
        </p:nvSpPr>
        <p:spPr>
          <a:xfrm flipH="1">
            <a:off x="1268280" y="1406160"/>
            <a:ext cx="6041520" cy="4919760"/>
          </a:xfrm>
          <a:prstGeom prst="line">
            <a:avLst/>
          </a:prstGeom>
          <a:ln w="216000">
            <a:round/>
          </a:ln>
        </p:spPr>
        <p:style>
          <a:lnRef idx="3">
            <a:schemeClr val="dk1"/>
          </a:lnRef>
          <a:fillRef idx="0">
            <a:schemeClr val="dk1"/>
          </a:fillRef>
          <a:effectRef idx="2">
            <a:schemeClr val="dk1"/>
          </a:effectRef>
          <a:fontRef idx="minor"/>
        </p:style>
      </p:sp>
    </p:spTree>
  </p:cSld>
  <p:timing>
    <p:tnLst>
      <p:par>
        <p:cTn id="88" dur="indefinite" restart="never" nodeType="tmRoot">
          <p:childTnLst>
            <p:seq>
              <p:cTn id="89"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250920" y="255960"/>
            <a:ext cx="4490280" cy="2867400"/>
          </a:xfrm>
          <a:prstGeom prst="rect">
            <a:avLst/>
          </a:prstGeom>
          <a:noFill/>
          <a:ln>
            <a:noFill/>
          </a:ln>
        </p:spPr>
        <p:style>
          <a:lnRef idx="0"/>
          <a:fillRef idx="0"/>
          <a:effectRef idx="0"/>
          <a:fontRef idx="minor"/>
        </p:style>
        <p:txBody>
          <a:bodyPr lIns="90000" rIns="90000" tIns="45000" bIns="45000"/>
          <a:p>
            <a:pPr marL="449640">
              <a:lnSpc>
                <a:spcPct val="115000"/>
              </a:lnSpc>
              <a:spcAft>
                <a:spcPts val="1001"/>
              </a:spcAft>
            </a:pPr>
            <a:r>
              <a:rPr b="1" lang="nb-NO" sz="2400" spc="-1" strike="noStrike">
                <a:solidFill>
                  <a:srgbClr val="000000"/>
                </a:solidFill>
                <a:latin typeface="Century Gothic"/>
                <a:ea typeface="Calibri"/>
              </a:rPr>
              <a:t>Juni</a:t>
            </a:r>
            <a:r>
              <a:rPr b="0" lang="nb-NO" sz="2400" spc="-1" strike="noStrike">
                <a:solidFill>
                  <a:srgbClr val="000000"/>
                </a:solidFill>
                <a:latin typeface="Century Gothic"/>
                <a:ea typeface="Calibri"/>
              </a:rPr>
              <a:t>: Revidert versjon av RDA Toolkit på engelsk. </a:t>
            </a:r>
            <a:r>
              <a:rPr b="0" lang="nb-NO" sz="2400" spc="-1" strike="noStrike">
                <a:solidFill>
                  <a:srgbClr val="000000"/>
                </a:solidFill>
                <a:latin typeface="Century Gothic"/>
                <a:ea typeface="Calibri"/>
              </a:rPr>
              <a:t>	</a:t>
            </a:r>
            <a:endParaRPr b="0" lang="nb-NO" sz="2400" spc="-1" strike="noStrike">
              <a:latin typeface="Arial"/>
            </a:endParaRPr>
          </a:p>
          <a:p>
            <a:pPr marL="449640">
              <a:lnSpc>
                <a:spcPct val="115000"/>
              </a:lnSpc>
              <a:spcAft>
                <a:spcPts val="1001"/>
              </a:spcAft>
            </a:pPr>
            <a:endParaRPr b="0" lang="nb-NO" sz="2400" spc="-1" strike="noStrike">
              <a:latin typeface="Arial"/>
            </a:endParaRPr>
          </a:p>
          <a:p>
            <a:pPr marL="449640">
              <a:lnSpc>
                <a:spcPct val="115000"/>
              </a:lnSpc>
              <a:spcAft>
                <a:spcPts val="1001"/>
              </a:spcAft>
            </a:pPr>
            <a:r>
              <a:rPr b="1" lang="nb-NO" sz="2400" spc="-1" strike="noStrike">
                <a:solidFill>
                  <a:srgbClr val="000000"/>
                </a:solidFill>
                <a:latin typeface="Century Gothic"/>
                <a:ea typeface="Calibri"/>
              </a:rPr>
              <a:t>September</a:t>
            </a:r>
            <a:r>
              <a:rPr b="0" lang="nb-NO" sz="2400" spc="-1" strike="noStrike">
                <a:solidFill>
                  <a:srgbClr val="000000"/>
                </a:solidFill>
                <a:latin typeface="Century Gothic"/>
                <a:ea typeface="Calibri"/>
              </a:rPr>
              <a:t>: Norsk versjon av RDA Toolkit -tjenesten foreligger. </a:t>
            </a:r>
            <a:endParaRPr b="0" lang="nb-NO" sz="2400" spc="-1" strike="noStrike">
              <a:latin typeface="Arial"/>
            </a:endParaRPr>
          </a:p>
        </p:txBody>
      </p:sp>
      <p:pic>
        <p:nvPicPr>
          <p:cNvPr id="249" name="Bilde 11" descr=""/>
          <p:cNvPicPr/>
          <p:nvPr/>
        </p:nvPicPr>
        <p:blipFill>
          <a:blip r:embed="rId1"/>
          <a:stretch/>
        </p:blipFill>
        <p:spPr>
          <a:xfrm>
            <a:off x="4886640" y="453240"/>
            <a:ext cx="4257360" cy="2222280"/>
          </a:xfrm>
          <a:prstGeom prst="rect">
            <a:avLst/>
          </a:prstGeom>
          <a:ln>
            <a:noFill/>
          </a:ln>
        </p:spPr>
      </p:pic>
      <p:sp>
        <p:nvSpPr>
          <p:cNvPr id="250" name="CustomShape 2"/>
          <p:cNvSpPr/>
          <p:nvPr/>
        </p:nvSpPr>
        <p:spPr>
          <a:xfrm>
            <a:off x="250920" y="3260520"/>
            <a:ext cx="8892720" cy="2867400"/>
          </a:xfrm>
          <a:prstGeom prst="rect">
            <a:avLst/>
          </a:prstGeom>
          <a:noFill/>
          <a:ln>
            <a:noFill/>
          </a:ln>
        </p:spPr>
        <p:style>
          <a:lnRef idx="0"/>
          <a:fillRef idx="0"/>
          <a:effectRef idx="0"/>
          <a:fontRef idx="minor"/>
        </p:style>
        <p:txBody>
          <a:bodyPr lIns="90000" rIns="90000" tIns="45000" bIns="45000"/>
          <a:p>
            <a:pPr marL="449640">
              <a:lnSpc>
                <a:spcPct val="115000"/>
              </a:lnSpc>
              <a:spcAft>
                <a:spcPts val="1001"/>
              </a:spcAft>
            </a:pPr>
            <a:r>
              <a:rPr b="1" lang="nb-NO" sz="2400" spc="-1" strike="noStrike">
                <a:solidFill>
                  <a:srgbClr val="000000"/>
                </a:solidFill>
                <a:latin typeface="Century Gothic"/>
                <a:ea typeface="Calibri"/>
              </a:rPr>
              <a:t>Oktober</a:t>
            </a:r>
            <a:r>
              <a:rPr b="0" lang="nb-NO" sz="2400" spc="-1" strike="noStrike">
                <a:solidFill>
                  <a:srgbClr val="000000"/>
                </a:solidFill>
                <a:latin typeface="Century Gothic"/>
                <a:ea typeface="Calibri"/>
              </a:rPr>
              <a:t>: Norske retningslinjer, opplæring i Nasjonalbiblioteket, Bokbasen og Biblioteksentralen. Opplæring tilgjengelig på nett.  </a:t>
            </a:r>
            <a:endParaRPr b="0" lang="nb-NO" sz="2400" spc="-1" strike="noStrike">
              <a:latin typeface="Arial"/>
            </a:endParaRPr>
          </a:p>
          <a:p>
            <a:pPr marL="449640">
              <a:lnSpc>
                <a:spcPct val="115000"/>
              </a:lnSpc>
              <a:spcAft>
                <a:spcPts val="1001"/>
              </a:spcAft>
            </a:pPr>
            <a:endParaRPr b="0" lang="nb-NO" sz="2400" spc="-1" strike="noStrike">
              <a:latin typeface="Arial"/>
            </a:endParaRPr>
          </a:p>
          <a:p>
            <a:pPr marL="449640">
              <a:lnSpc>
                <a:spcPct val="115000"/>
              </a:lnSpc>
              <a:spcAft>
                <a:spcPts val="1001"/>
              </a:spcAft>
            </a:pPr>
            <a:r>
              <a:rPr b="1" lang="nb-NO" sz="2400" spc="-1" strike="noStrike">
                <a:solidFill>
                  <a:srgbClr val="000000"/>
                </a:solidFill>
                <a:latin typeface="Century Gothic"/>
                <a:ea typeface="Calibri"/>
              </a:rPr>
              <a:t>November</a:t>
            </a:r>
            <a:r>
              <a:rPr b="0" lang="nb-NO" sz="2400" spc="-1" strike="noStrike">
                <a:solidFill>
                  <a:srgbClr val="000000"/>
                </a:solidFill>
                <a:latin typeface="Century Gothic"/>
                <a:ea typeface="Calibri"/>
              </a:rPr>
              <a:t>: Bokbasen og Nasjonalbiblioteket leverer metadata i henhold til RDA i MARC 21. </a:t>
            </a:r>
            <a:endParaRPr b="0" lang="nb-NO" sz="2400" spc="-1" strike="noStrike">
              <a:latin typeface="Arial"/>
            </a:endParaRPr>
          </a:p>
        </p:txBody>
      </p:sp>
      <p:sp>
        <p:nvSpPr>
          <p:cNvPr id="251" name="CustomShape 3"/>
          <p:cNvSpPr/>
          <p:nvPr/>
        </p:nvSpPr>
        <p:spPr>
          <a:xfrm>
            <a:off x="656280" y="1791360"/>
            <a:ext cx="1839240" cy="413640"/>
          </a:xfrm>
          <a:prstGeom prst="rect">
            <a:avLst/>
          </a:prstGeom>
          <a:ln>
            <a:solidFill>
              <a:srgbClr val="a50e27"/>
            </a:solidFill>
            <a:round/>
          </a:ln>
          <a:effectLst>
            <a:outerShdw blurRad="40000" dir="5400000" dist="23000" rotWithShape="0">
              <a:srgbClr val="000000">
                <a:alpha val="35000"/>
              </a:srgbClr>
            </a:outerShdw>
          </a:effectLst>
        </p:spPr>
        <p:style>
          <a:lnRef idx="1">
            <a:schemeClr val="accent2"/>
          </a:lnRef>
          <a:fillRef idx="3">
            <a:schemeClr val="accent2"/>
          </a:fillRef>
          <a:effectRef idx="2">
            <a:schemeClr val="accent2"/>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Tidlig 2019</a:t>
            </a:r>
            <a:endParaRPr b="0" lang="nb-NO" sz="2400" spc="-1" strike="noStrike">
              <a:latin typeface="Arial"/>
            </a:endParaRPr>
          </a:p>
        </p:txBody>
      </p:sp>
      <p:sp>
        <p:nvSpPr>
          <p:cNvPr id="252" name="CustomShape 4"/>
          <p:cNvSpPr/>
          <p:nvPr/>
        </p:nvSpPr>
        <p:spPr>
          <a:xfrm>
            <a:off x="762120" y="5189040"/>
            <a:ext cx="1733400" cy="413640"/>
          </a:xfrm>
          <a:prstGeom prst="rect">
            <a:avLst/>
          </a:prstGeom>
          <a:ln>
            <a:solidFill>
              <a:srgbClr val="a50e27"/>
            </a:solidFill>
            <a:round/>
          </a:ln>
          <a:effectLst>
            <a:outerShdw blurRad="40000" dir="5400000" dist="23000" rotWithShape="0">
              <a:srgbClr val="000000">
                <a:alpha val="35000"/>
              </a:srgbClr>
            </a:outerShdw>
          </a:effectLst>
        </p:spPr>
        <p:style>
          <a:lnRef idx="1">
            <a:schemeClr val="accent2"/>
          </a:lnRef>
          <a:fillRef idx="3">
            <a:schemeClr val="accent2"/>
          </a:fillRef>
          <a:effectRef idx="2">
            <a:schemeClr val="accent2"/>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2019</a:t>
            </a:r>
            <a:endParaRPr b="0" lang="nb-NO" sz="2400" spc="-1" strike="noStrike">
              <a:latin typeface="Arial"/>
            </a:endParaRPr>
          </a:p>
        </p:txBody>
      </p:sp>
      <p:sp>
        <p:nvSpPr>
          <p:cNvPr id="253" name="CustomShape 5"/>
          <p:cNvSpPr/>
          <p:nvPr/>
        </p:nvSpPr>
        <p:spPr>
          <a:xfrm>
            <a:off x="5467680" y="4104720"/>
            <a:ext cx="1733400" cy="413640"/>
          </a:xfrm>
          <a:prstGeom prst="rect">
            <a:avLst/>
          </a:prstGeom>
          <a:ln>
            <a:solidFill>
              <a:srgbClr val="a50e27"/>
            </a:solidFill>
            <a:round/>
          </a:ln>
          <a:effectLst>
            <a:outerShdw blurRad="40000" dir="5400000" dist="23000" rotWithShape="0">
              <a:srgbClr val="000000">
                <a:alpha val="35000"/>
              </a:srgbClr>
            </a:outerShdw>
          </a:effectLst>
        </p:spPr>
        <p:style>
          <a:lnRef idx="1">
            <a:schemeClr val="accent2"/>
          </a:lnRef>
          <a:fillRef idx="3">
            <a:schemeClr val="accent2"/>
          </a:fillRef>
          <a:effectRef idx="2">
            <a:schemeClr val="accent2"/>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2019</a:t>
            </a:r>
            <a:endParaRPr b="0" lang="nb-NO" sz="2400" spc="-1" strike="noStrike">
              <a:latin typeface="Arial"/>
            </a:endParaRPr>
          </a:p>
        </p:txBody>
      </p:sp>
    </p:spTree>
  </p:cSld>
  <p:timing>
    <p:tnLst>
      <p:par>
        <p:cTn id="90" dur="indefinite" restart="never" nodeType="tmRoot">
          <p:childTnLst>
            <p:seq>
              <p:cTn id="91" dur="indefinite" nodeType="mainSeq">
                <p:childTnLst>
                  <p:par>
                    <p:cTn id="92" fill="hold">
                      <p:stCondLst>
                        <p:cond delay="indefinite"/>
                      </p:stCondLst>
                      <p:childTnLst>
                        <p:par>
                          <p:cTn id="93" fill="hold">
                            <p:stCondLst>
                              <p:cond delay="0"/>
                            </p:stCondLst>
                            <p:childTnLst>
                              <p:par>
                                <p:cTn id="94" nodeType="clickEffect" fill="hold" presetClass="entr" presetID="1">
                                  <p:stCondLst>
                                    <p:cond delay="0"/>
                                  </p:stCondLst>
                                  <p:childTnLst>
                                    <p:set>
                                      <p:cBhvr>
                                        <p:cTn id="95" dur="1" fill="hold">
                                          <p:stCondLst>
                                            <p:cond delay="0"/>
                                          </p:stCondLst>
                                        </p:cTn>
                                        <p:tgtEl>
                                          <p:spTgt spid="251"/>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nodeType="clickEffect" fill="hold" presetClass="entr" presetID="1">
                                  <p:stCondLst>
                                    <p:cond delay="0"/>
                                  </p:stCondLst>
                                  <p:childTnLst>
                                    <p:set>
                                      <p:cBhvr>
                                        <p:cTn id="99" dur="1" fill="hold">
                                          <p:stCondLst>
                                            <p:cond delay="0"/>
                                          </p:stCondLst>
                                        </p:cTn>
                                        <p:tgtEl>
                                          <p:spTgt spid="252"/>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nodeType="clickEffect" fill="hold" presetClass="entr" presetID="1">
                                  <p:stCondLst>
                                    <p:cond delay="0"/>
                                  </p:stCondLst>
                                  <p:childTnLst>
                                    <p:set>
                                      <p:cBhvr>
                                        <p:cTn id="103"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TextShape 1"/>
          <p:cNvSpPr txBox="1"/>
          <p:nvPr/>
        </p:nvSpPr>
        <p:spPr>
          <a:xfrm>
            <a:off x="431640" y="1170000"/>
            <a:ext cx="7616880" cy="469440"/>
          </a:xfrm>
          <a:prstGeom prst="rect">
            <a:avLst/>
          </a:prstGeom>
          <a:noFill/>
          <a:ln>
            <a:noFill/>
          </a:ln>
        </p:spPr>
        <p:txBody>
          <a:bodyPr anchor="ctr"/>
          <a:p>
            <a:pPr>
              <a:lnSpc>
                <a:spcPct val="100000"/>
              </a:lnSpc>
            </a:pPr>
            <a:r>
              <a:rPr b="0" lang="nb-NO" sz="2800" spc="-1" strike="noStrike">
                <a:solidFill>
                  <a:srgbClr val="000000"/>
                </a:solidFill>
                <a:latin typeface="Century Gothic"/>
              </a:rPr>
              <a:t>Lesestoff</a:t>
            </a:r>
            <a:endParaRPr b="0" lang="nb-NO" sz="2800" spc="-1" strike="noStrike">
              <a:solidFill>
                <a:srgbClr val="000000"/>
              </a:solidFill>
              <a:latin typeface="Georgia"/>
            </a:endParaRPr>
          </a:p>
        </p:txBody>
      </p:sp>
      <p:pic>
        <p:nvPicPr>
          <p:cNvPr id="255" name="Bildobjekt 6" descr=""/>
          <p:cNvPicPr/>
          <p:nvPr/>
        </p:nvPicPr>
        <p:blipFill>
          <a:blip r:embed="rId1"/>
          <a:stretch/>
        </p:blipFill>
        <p:spPr>
          <a:xfrm>
            <a:off x="6912720" y="506520"/>
            <a:ext cx="1742760" cy="485280"/>
          </a:xfrm>
          <a:prstGeom prst="rect">
            <a:avLst/>
          </a:prstGeom>
          <a:ln>
            <a:noFill/>
          </a:ln>
        </p:spPr>
      </p:pic>
      <p:sp>
        <p:nvSpPr>
          <p:cNvPr id="256" name="CustomShape 2"/>
          <p:cNvSpPr/>
          <p:nvPr/>
        </p:nvSpPr>
        <p:spPr>
          <a:xfrm>
            <a:off x="431640" y="1923840"/>
            <a:ext cx="7820280" cy="3804480"/>
          </a:xfrm>
          <a:prstGeom prst="rect">
            <a:avLst/>
          </a:prstGeom>
          <a:noFill/>
          <a:ln>
            <a:noFill/>
          </a:ln>
        </p:spPr>
        <p:style>
          <a:lnRef idx="0"/>
          <a:fillRef idx="0"/>
          <a:effectRef idx="0"/>
          <a:fontRef idx="minor"/>
        </p:style>
        <p:txBody>
          <a:bodyPr lIns="90000" rIns="90000" tIns="45000" bIns="45000"/>
          <a:p>
            <a:pPr>
              <a:lnSpc>
                <a:spcPct val="115000"/>
              </a:lnSpc>
              <a:spcAft>
                <a:spcPts val="1001"/>
              </a:spcAft>
            </a:pPr>
            <a:r>
              <a:rPr b="1" lang="nb-NO" sz="1600" spc="-1" strike="noStrike">
                <a:solidFill>
                  <a:srgbClr val="000000"/>
                </a:solidFill>
                <a:latin typeface="Century Gothic"/>
                <a:ea typeface="Calibri"/>
              </a:rPr>
              <a:t>Bibliotekutvikling.no: </a:t>
            </a:r>
            <a:r>
              <a:rPr b="0" lang="nb-NO" sz="1600" spc="-1" strike="noStrike" u="sng">
                <a:solidFill>
                  <a:srgbClr val="0000ff"/>
                </a:solidFill>
                <a:uFillTx/>
                <a:latin typeface="Century Gothic"/>
                <a:ea typeface="Calibri"/>
              </a:rPr>
              <a:t>https://bibliotekutvikling.no/ressurser/kunnskapsorganisering/kunnskapsorganisering-utvikling/rda-resource-description-and-access/</a:t>
            </a:r>
            <a:endParaRPr b="0" lang="nb-NO" sz="1600" spc="-1" strike="noStrike">
              <a:latin typeface="Arial"/>
            </a:endParaRPr>
          </a:p>
          <a:p>
            <a:pPr>
              <a:lnSpc>
                <a:spcPct val="115000"/>
              </a:lnSpc>
              <a:spcAft>
                <a:spcPts val="1001"/>
              </a:spcAft>
            </a:pPr>
            <a:r>
              <a:rPr b="0" lang="nb-NO" sz="1600" spc="-1" strike="noStrike" u="sng">
                <a:solidFill>
                  <a:srgbClr val="0000ff"/>
                </a:solidFill>
                <a:uFillTx/>
                <a:latin typeface="Century Gothic"/>
                <a:ea typeface="Calibri"/>
              </a:rPr>
              <a:t>https://bibliotekutvikling.no/ressurser/kunnskapsorganisering/verktoykasse-for-kunnskapsorganisering/marc-formater/</a:t>
            </a:r>
            <a:endParaRPr b="0" lang="nb-NO" sz="1600" spc="-1" strike="noStrike">
              <a:latin typeface="Arial"/>
            </a:endParaRPr>
          </a:p>
          <a:p>
            <a:pPr>
              <a:lnSpc>
                <a:spcPct val="115000"/>
              </a:lnSpc>
              <a:spcAft>
                <a:spcPts val="1001"/>
              </a:spcAft>
            </a:pPr>
            <a:r>
              <a:rPr b="1" lang="nb-NO" sz="1600" spc="-1" strike="noStrike">
                <a:solidFill>
                  <a:srgbClr val="000000"/>
                </a:solidFill>
                <a:latin typeface="Century Gothic"/>
                <a:ea typeface="Calibri"/>
              </a:rPr>
              <a:t>RSC strategy and RDA internationalization / Gordon Dunsire:</a:t>
            </a:r>
            <a:endParaRPr b="0" lang="nb-NO" sz="1600" spc="-1" strike="noStrike">
              <a:latin typeface="Arial"/>
            </a:endParaRPr>
          </a:p>
          <a:p>
            <a:pPr>
              <a:lnSpc>
                <a:spcPct val="100000"/>
              </a:lnSpc>
            </a:pPr>
            <a:r>
              <a:rPr b="0" lang="nb-NO" sz="1600" spc="-1" strike="noStrike">
                <a:solidFill>
                  <a:srgbClr val="000000"/>
                </a:solidFill>
                <a:latin typeface="Century Gothic"/>
                <a:ea typeface="Calibri"/>
              </a:rPr>
              <a:t>Video (LRM starter 30:35 inn i filmen)</a:t>
            </a:r>
            <a:endParaRPr b="0" lang="nb-NO" sz="1600" spc="-1" strike="noStrike">
              <a:latin typeface="Arial"/>
            </a:endParaRPr>
          </a:p>
          <a:p>
            <a:pPr>
              <a:lnSpc>
                <a:spcPct val="100000"/>
              </a:lnSpc>
            </a:pPr>
            <a:r>
              <a:rPr b="0" lang="nb-NO" sz="1600" spc="-1" strike="noStrike" u="sng">
                <a:solidFill>
                  <a:srgbClr val="0000ff"/>
                </a:solidFill>
                <a:uFillTx/>
                <a:latin typeface="Century Gothic"/>
                <a:ea typeface="Calibri"/>
              </a:rPr>
              <a:t>https://librisbloggen.kb.se/2016/06/20/rsc-strategy-and-rda-internationalization-presentation-fran-selmathon/</a:t>
            </a:r>
            <a:endParaRPr b="0" lang="nb-NO" sz="1600" spc="-1" strike="noStrike">
              <a:latin typeface="Arial"/>
            </a:endParaRPr>
          </a:p>
          <a:p>
            <a:pPr>
              <a:lnSpc>
                <a:spcPct val="100000"/>
              </a:lnSpc>
            </a:pPr>
            <a:r>
              <a:rPr b="0" lang="nb-NO" sz="1600" spc="-1" strike="noStrike">
                <a:solidFill>
                  <a:srgbClr val="000000"/>
                </a:solidFill>
                <a:latin typeface="Century Gothic"/>
                <a:ea typeface="Calibri"/>
              </a:rPr>
              <a:t>Powerpoint</a:t>
            </a:r>
            <a:endParaRPr b="0" lang="nb-NO" sz="1600" spc="-1" strike="noStrike">
              <a:latin typeface="Arial"/>
            </a:endParaRPr>
          </a:p>
          <a:p>
            <a:pPr>
              <a:lnSpc>
                <a:spcPct val="115000"/>
              </a:lnSpc>
              <a:spcAft>
                <a:spcPts val="1001"/>
              </a:spcAft>
            </a:pPr>
            <a:r>
              <a:rPr b="0" lang="nb-NO" sz="1600" spc="-1" strike="noStrike" u="sng">
                <a:solidFill>
                  <a:srgbClr val="0000ff"/>
                </a:solidFill>
                <a:uFillTx/>
                <a:latin typeface="Century Gothic"/>
                <a:ea typeface="Calibri"/>
              </a:rPr>
              <a:t>https://www.youtube.com/watch?v=LMh2rqlupvQ&amp;list=PLZVkEICvA5-EDzekxA12jmyoMgnlSgYxJ&amp;index=1</a:t>
            </a:r>
            <a:endParaRPr b="0" lang="nb-NO" sz="1600" spc="-1" strike="noStrike">
              <a:latin typeface="Arial"/>
            </a:endParaRPr>
          </a:p>
          <a:p>
            <a:pPr>
              <a:lnSpc>
                <a:spcPct val="100000"/>
              </a:lnSpc>
            </a:pPr>
            <a:endParaRPr b="0" lang="nb-NO" sz="1600" spc="-1" strike="noStrike">
              <a:latin typeface="Arial"/>
            </a:endParaRPr>
          </a:p>
        </p:txBody>
      </p:sp>
      <p:pic>
        <p:nvPicPr>
          <p:cNvPr id="257" name="Bildobjekt 6" descr=""/>
          <p:cNvPicPr/>
          <p:nvPr/>
        </p:nvPicPr>
        <p:blipFill>
          <a:blip r:embed="rId2"/>
          <a:stretch/>
        </p:blipFill>
        <p:spPr>
          <a:xfrm>
            <a:off x="88560" y="105480"/>
            <a:ext cx="1742760" cy="485280"/>
          </a:xfrm>
          <a:prstGeom prst="rect">
            <a:avLst/>
          </a:prstGeom>
          <a:ln>
            <a:noFill/>
          </a:ln>
        </p:spPr>
      </p:pic>
    </p:spTree>
  </p:cSld>
  <p:timing>
    <p:tnLst>
      <p:par>
        <p:cTn id="104" dur="indefinite" restart="never" nodeType="tmRoot">
          <p:childTnLst>
            <p:seq>
              <p:cTn id="105"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CustomShape 1"/>
          <p:cNvSpPr/>
          <p:nvPr/>
        </p:nvSpPr>
        <p:spPr>
          <a:xfrm>
            <a:off x="431640" y="1800000"/>
            <a:ext cx="8384760" cy="3511440"/>
          </a:xfrm>
          <a:prstGeom prst="rect">
            <a:avLst/>
          </a:prstGeom>
          <a:noFill/>
          <a:ln>
            <a:noFill/>
          </a:ln>
        </p:spPr>
        <p:style>
          <a:lnRef idx="0"/>
          <a:fillRef idx="0"/>
          <a:effectRef idx="0"/>
          <a:fontRef idx="minor"/>
        </p:style>
        <p:txBody>
          <a:bodyPr lIns="90000" rIns="90000" tIns="45000" bIns="45000"/>
          <a:p>
            <a:pPr>
              <a:lnSpc>
                <a:spcPct val="115000"/>
              </a:lnSpc>
              <a:spcAft>
                <a:spcPts val="1001"/>
              </a:spcAft>
            </a:pPr>
            <a:r>
              <a:rPr b="1" lang="nb-NO" sz="1800" spc="-1" strike="noStrike">
                <a:solidFill>
                  <a:srgbClr val="000000"/>
                </a:solidFill>
                <a:latin typeface="Century Gothic"/>
                <a:ea typeface="Calibri"/>
              </a:rPr>
              <a:t>The IFLA Library Reference Model and RDA / Amanda Sprochi</a:t>
            </a:r>
            <a:endParaRPr b="0" lang="nb-NO" sz="1800" spc="-1" strike="noStrike">
              <a:latin typeface="Arial"/>
            </a:endParaRPr>
          </a:p>
          <a:p>
            <a:pPr>
              <a:lnSpc>
                <a:spcPct val="115000"/>
              </a:lnSpc>
            </a:pPr>
            <a:r>
              <a:rPr b="0" lang="nb-NO" sz="1800" spc="-1" strike="noStrike" u="sng">
                <a:solidFill>
                  <a:srgbClr val="0000ff"/>
                </a:solidFill>
                <a:uFillTx/>
                <a:latin typeface="Century Gothic"/>
                <a:ea typeface="Calibri"/>
              </a:rPr>
              <a:t>http://connect.ala.org/files/ALCTS-FRBR-IG-2017-Annual-Amanda-Sprochi.pdf</a:t>
            </a:r>
            <a:endParaRPr b="0" lang="nb-NO" sz="1800" spc="-1" strike="noStrike">
              <a:latin typeface="Arial"/>
            </a:endParaRPr>
          </a:p>
          <a:p>
            <a:pPr>
              <a:lnSpc>
                <a:spcPct val="100000"/>
              </a:lnSpc>
            </a:pPr>
            <a:endParaRPr b="0" lang="nb-NO" sz="1800" spc="-1" strike="noStrike">
              <a:latin typeface="Arial"/>
            </a:endParaRPr>
          </a:p>
          <a:p>
            <a:pPr>
              <a:lnSpc>
                <a:spcPct val="100000"/>
              </a:lnSpc>
            </a:pPr>
            <a:r>
              <a:rPr b="1" lang="nb-NO" sz="1800" spc="-1" strike="noStrike">
                <a:solidFill>
                  <a:srgbClr val="000000"/>
                </a:solidFill>
                <a:latin typeface="Century Gothic"/>
                <a:ea typeface="Calibri"/>
              </a:rPr>
              <a:t>Litt mer grundig om RDA: </a:t>
            </a:r>
            <a:endParaRPr b="0" lang="nb-NO" sz="1800" spc="-1" strike="noStrike">
              <a:latin typeface="Arial"/>
            </a:endParaRPr>
          </a:p>
          <a:p>
            <a:pPr>
              <a:lnSpc>
                <a:spcPct val="115000"/>
              </a:lnSpc>
              <a:spcAft>
                <a:spcPts val="1001"/>
              </a:spcAft>
            </a:pPr>
            <a:r>
              <a:rPr b="0" lang="nb-NO" sz="1600" spc="-1" strike="noStrike" u="sng">
                <a:solidFill>
                  <a:srgbClr val="0000ff"/>
                </a:solidFill>
                <a:uFillTx/>
                <a:latin typeface="Century Gothic"/>
                <a:ea typeface="Calibri"/>
              </a:rPr>
              <a:t>http://www.bibsyskonferansen.no/files/2018/03/RDA_Keiserens.pdf</a:t>
            </a:r>
            <a:endParaRPr b="0" lang="nb-NO" sz="1600" spc="-1" strike="noStrike">
              <a:latin typeface="Arial"/>
            </a:endParaRPr>
          </a:p>
          <a:p>
            <a:pPr>
              <a:lnSpc>
                <a:spcPct val="100000"/>
              </a:lnSpc>
            </a:pPr>
            <a:endParaRPr b="0" lang="nb-NO" sz="1600" spc="-1" strike="noStrike">
              <a:latin typeface="Arial"/>
            </a:endParaRPr>
          </a:p>
          <a:p>
            <a:pPr>
              <a:lnSpc>
                <a:spcPct val="115000"/>
              </a:lnSpc>
              <a:spcAft>
                <a:spcPts val="1001"/>
              </a:spcAft>
            </a:pPr>
            <a:r>
              <a:rPr b="1" lang="nb-NO" sz="1800" spc="-1" strike="noStrike">
                <a:solidFill>
                  <a:srgbClr val="000000"/>
                </a:solidFill>
                <a:latin typeface="Century Gothic"/>
                <a:ea typeface="Calibri"/>
              </a:rPr>
              <a:t>Nyeste statusrapport om 3R</a:t>
            </a:r>
            <a:r>
              <a:rPr b="0" lang="nb-NO" sz="1800" spc="-1" strike="noStrike">
                <a:solidFill>
                  <a:srgbClr val="000000"/>
                </a:solidFill>
                <a:latin typeface="Century Gothic"/>
                <a:ea typeface="Calibri"/>
              </a:rPr>
              <a:t>: </a:t>
            </a:r>
            <a:r>
              <a:rPr b="0" lang="nb-NO" sz="1600" spc="-1" strike="noStrike" u="sng">
                <a:solidFill>
                  <a:srgbClr val="bd6ad4"/>
                </a:solidFill>
                <a:uFillTx/>
                <a:latin typeface="Century Gothic"/>
                <a:ea typeface="Calibri"/>
                <a:hlinkClick r:id="rId1"/>
              </a:rPr>
              <a:t>http://www.rdatoolkit.org/3Rproject/SR4</a:t>
            </a:r>
            <a:endParaRPr b="0" lang="nb-NO" sz="1600" spc="-1" strike="noStrike">
              <a:latin typeface="Arial"/>
            </a:endParaRPr>
          </a:p>
          <a:p>
            <a:pPr>
              <a:lnSpc>
                <a:spcPct val="100000"/>
              </a:lnSpc>
            </a:pPr>
            <a:endParaRPr b="0" lang="nb-NO" sz="1600" spc="-1" strike="noStrike">
              <a:latin typeface="Arial"/>
            </a:endParaRPr>
          </a:p>
          <a:p>
            <a:pPr>
              <a:lnSpc>
                <a:spcPct val="115000"/>
              </a:lnSpc>
              <a:spcAft>
                <a:spcPts val="1001"/>
              </a:spcAft>
            </a:pPr>
            <a:r>
              <a:rPr b="1" lang="nb-NO" sz="1800" spc="-1" strike="noStrike">
                <a:solidFill>
                  <a:srgbClr val="000000"/>
                </a:solidFill>
                <a:latin typeface="Century Gothic"/>
                <a:ea typeface="Calibri"/>
              </a:rPr>
              <a:t>KB, Sverige om RDA: </a:t>
            </a:r>
            <a:r>
              <a:rPr b="0" lang="nb-NO" sz="1600" spc="-1" strike="noStrike" u="sng">
                <a:solidFill>
                  <a:srgbClr val="0000ff"/>
                </a:solidFill>
                <a:uFillTx/>
                <a:latin typeface="Century Gothic"/>
                <a:ea typeface="Calibri"/>
              </a:rPr>
              <a:t>http://www.kb.se/bibliotek/Metadata/RDA/Om-RDA/</a:t>
            </a:r>
            <a:endParaRPr b="0" lang="nb-NO" sz="1600" spc="-1" strike="noStrike">
              <a:latin typeface="Arial"/>
            </a:endParaRPr>
          </a:p>
          <a:p>
            <a:pPr>
              <a:lnSpc>
                <a:spcPct val="100000"/>
              </a:lnSpc>
            </a:pPr>
            <a:endParaRPr b="0" lang="nb-NO" sz="1600" spc="-1" strike="noStrike">
              <a:latin typeface="Arial"/>
            </a:endParaRPr>
          </a:p>
        </p:txBody>
      </p:sp>
      <p:sp>
        <p:nvSpPr>
          <p:cNvPr id="259" name="CustomShape 2"/>
          <p:cNvSpPr/>
          <p:nvPr/>
        </p:nvSpPr>
        <p:spPr>
          <a:xfrm>
            <a:off x="431640" y="1064160"/>
            <a:ext cx="7616880" cy="469440"/>
          </a:xfrm>
          <a:prstGeom prst="rect">
            <a:avLst/>
          </a:prstGeom>
          <a:noFill/>
          <a:ln>
            <a:noFill/>
          </a:ln>
        </p:spPr>
        <p:style>
          <a:lnRef idx="0"/>
          <a:fillRef idx="0"/>
          <a:effectRef idx="0"/>
          <a:fontRef idx="minor"/>
        </p:style>
        <p:txBody>
          <a:bodyPr lIns="90000" rIns="90000" tIns="45000" bIns="45000"/>
          <a:p>
            <a:pPr>
              <a:lnSpc>
                <a:spcPct val="100000"/>
              </a:lnSpc>
            </a:pPr>
            <a:r>
              <a:rPr b="0" lang="nb-NO" sz="2800" spc="-1" strike="noStrike">
                <a:solidFill>
                  <a:srgbClr val="000000"/>
                </a:solidFill>
                <a:latin typeface="Century Gothic"/>
              </a:rPr>
              <a:t>Lesestoff</a:t>
            </a:r>
            <a:endParaRPr b="0" lang="nb-NO" sz="2800" spc="-1" strike="noStrike">
              <a:latin typeface="Arial"/>
            </a:endParaRPr>
          </a:p>
        </p:txBody>
      </p:sp>
      <p:pic>
        <p:nvPicPr>
          <p:cNvPr id="260" name="Bildobjekt 6" descr=""/>
          <p:cNvPicPr/>
          <p:nvPr/>
        </p:nvPicPr>
        <p:blipFill>
          <a:blip r:embed="rId2"/>
          <a:stretch/>
        </p:blipFill>
        <p:spPr>
          <a:xfrm>
            <a:off x="88560" y="105480"/>
            <a:ext cx="1742760" cy="485280"/>
          </a:xfrm>
          <a:prstGeom prst="rect">
            <a:avLst/>
          </a:prstGeom>
          <a:ln>
            <a:noFill/>
          </a:ln>
        </p:spPr>
      </p:pic>
    </p:spTree>
  </p:cSld>
  <p:timing>
    <p:tnLst>
      <p:par>
        <p:cTn id="106" dur="indefinite" restart="never" nodeType="tmRoot">
          <p:childTnLst>
            <p:seq>
              <p:cTn id="107"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8" name="Bilde 1" descr=""/>
          <p:cNvPicPr/>
          <p:nvPr/>
        </p:nvPicPr>
        <p:blipFill>
          <a:blip r:embed="rId1"/>
          <a:stretch/>
        </p:blipFill>
        <p:spPr>
          <a:xfrm>
            <a:off x="0" y="308160"/>
            <a:ext cx="9114480" cy="5591880"/>
          </a:xfrm>
          <a:prstGeom prst="rect">
            <a:avLst/>
          </a:prstGeom>
          <a:ln>
            <a:noFill/>
          </a:ln>
        </p:spPr>
      </p:pic>
      <p:sp>
        <p:nvSpPr>
          <p:cNvPr id="99" name="CustomShape 1"/>
          <p:cNvSpPr/>
          <p:nvPr/>
        </p:nvSpPr>
        <p:spPr>
          <a:xfrm>
            <a:off x="2027160" y="1346400"/>
            <a:ext cx="1606680" cy="626760"/>
          </a:xfrm>
          <a:prstGeom prst="wedgeRectCallout">
            <a:avLst>
              <a:gd name="adj1" fmla="val -130858"/>
              <a:gd name="adj2" fmla="val -48236"/>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Verktøy og retningslinjer</a:t>
            </a:r>
            <a:endParaRPr b="0" lang="nb-NO" sz="1800" spc="-1" strike="noStrike">
              <a:latin typeface="Arial"/>
            </a:endParaRPr>
          </a:p>
        </p:txBody>
      </p:sp>
      <p:sp>
        <p:nvSpPr>
          <p:cNvPr id="100" name="CustomShape 2"/>
          <p:cNvSpPr/>
          <p:nvPr/>
        </p:nvSpPr>
        <p:spPr>
          <a:xfrm>
            <a:off x="5607000" y="1602720"/>
            <a:ext cx="1534680" cy="370080"/>
          </a:xfrm>
          <a:prstGeom prst="wedgeRectCallout">
            <a:avLst>
              <a:gd name="adj1" fmla="val 47034"/>
              <a:gd name="adj2" fmla="val -101748"/>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Innstillinger</a:t>
            </a:r>
            <a:endParaRPr b="0" lang="nb-NO" sz="1800" spc="-1" strike="noStrike">
              <a:latin typeface="Arial"/>
            </a:endParaRPr>
          </a:p>
        </p:txBody>
      </p:sp>
      <p:sp>
        <p:nvSpPr>
          <p:cNvPr id="101" name="CustomShape 3"/>
          <p:cNvSpPr/>
          <p:nvPr/>
        </p:nvSpPr>
        <p:spPr>
          <a:xfrm>
            <a:off x="1559520" y="5637600"/>
            <a:ext cx="1135080" cy="502920"/>
          </a:xfrm>
          <a:prstGeom prst="wedgeRectCallout">
            <a:avLst>
              <a:gd name="adj1" fmla="val -104704"/>
              <a:gd name="adj2" fmla="val -91116"/>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Kapitler</a:t>
            </a:r>
            <a:endParaRPr b="0" lang="nb-NO" sz="1800" spc="-1" strike="noStrike">
              <a:latin typeface="Arial"/>
            </a:endParaRPr>
          </a:p>
        </p:txBody>
      </p:sp>
    </p:spTree>
  </p:cSld>
  <p:timing>
    <p:tnLst>
      <p:par>
        <p:cTn id="10" dur="indefinite" restart="never" nodeType="tmRoot">
          <p:childTnLst>
            <p:seq>
              <p:cTn id="11"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1" name="Bilde 2" descr=""/>
          <p:cNvPicPr/>
          <p:nvPr/>
        </p:nvPicPr>
        <p:blipFill>
          <a:blip r:embed="rId1"/>
          <a:stretch/>
        </p:blipFill>
        <p:spPr>
          <a:xfrm>
            <a:off x="0" y="0"/>
            <a:ext cx="9143640" cy="6849720"/>
          </a:xfrm>
          <a:prstGeom prst="rect">
            <a:avLst/>
          </a:prstGeom>
          <a:ln>
            <a:noFill/>
          </a:ln>
        </p:spPr>
      </p:pic>
      <p:sp>
        <p:nvSpPr>
          <p:cNvPr id="262" name="CustomShape 1"/>
          <p:cNvSpPr/>
          <p:nvPr/>
        </p:nvSpPr>
        <p:spPr>
          <a:xfrm>
            <a:off x="123480" y="0"/>
            <a:ext cx="9143640" cy="2710800"/>
          </a:xfrm>
          <a:prstGeom prst="rect">
            <a:avLst/>
          </a:prstGeom>
          <a:noFill/>
          <a:ln>
            <a:noFill/>
          </a:ln>
        </p:spPr>
        <p:style>
          <a:lnRef idx="0"/>
          <a:fillRef idx="0"/>
          <a:effectRef idx="0"/>
          <a:fontRef idx="minor"/>
        </p:style>
        <p:txBody>
          <a:bodyPr lIns="90000" rIns="90000" tIns="45000" bIns="45000"/>
          <a:p>
            <a:pPr>
              <a:lnSpc>
                <a:spcPct val="100000"/>
              </a:lnSpc>
            </a:pPr>
            <a:endParaRPr b="0" lang="nb-NO" sz="1800" spc="-1" strike="noStrike">
              <a:latin typeface="Arial"/>
            </a:endParaRPr>
          </a:p>
          <a:p>
            <a:pPr>
              <a:lnSpc>
                <a:spcPct val="100000"/>
              </a:lnSpc>
            </a:pPr>
            <a:r>
              <a:rPr b="0" lang="nb-NO" sz="2800" spc="-1" strike="noStrike">
                <a:solidFill>
                  <a:srgbClr val="ffffff"/>
                </a:solidFill>
                <a:latin typeface="Century Gothic"/>
              </a:rPr>
              <a:t>Takk for meg!</a:t>
            </a:r>
            <a:endParaRPr b="0" lang="nb-NO" sz="2800" spc="-1" strike="noStrike">
              <a:latin typeface="Arial"/>
            </a:endParaRPr>
          </a:p>
          <a:p>
            <a:pPr>
              <a:lnSpc>
                <a:spcPct val="100000"/>
              </a:lnSpc>
            </a:pPr>
            <a:r>
              <a:rPr b="0" i="1" lang="nb-NO" sz="2800" spc="-1" strike="noStrike">
                <a:solidFill>
                  <a:srgbClr val="ffffff"/>
                </a:solidFill>
                <a:latin typeface="Century Gothic"/>
              </a:rPr>
              <a:t>Hilde.hogas@nb.no</a:t>
            </a:r>
            <a:endParaRPr b="0" lang="nb-NO" sz="2800" spc="-1" strike="noStrike">
              <a:latin typeface="Arial"/>
            </a:endParaRPr>
          </a:p>
          <a:p>
            <a:pPr>
              <a:lnSpc>
                <a:spcPct val="100000"/>
              </a:lnSpc>
            </a:pPr>
            <a:endParaRPr b="0" lang="nb-NO" sz="2800" spc="-1" strike="noStrike">
              <a:latin typeface="Arial"/>
            </a:endParaRPr>
          </a:p>
          <a:p>
            <a:pPr>
              <a:lnSpc>
                <a:spcPct val="100000"/>
              </a:lnSpc>
            </a:pPr>
            <a:r>
              <a:rPr b="1" i="1" lang="nb-NO" sz="3200" spc="-1" strike="noStrike">
                <a:solidFill>
                  <a:srgbClr val="ffffff"/>
                </a:solidFill>
                <a:latin typeface="Century Gothic"/>
              </a:rPr>
              <a:t>RDA-gruppen i Nasjonalbiblioteket: RDA@nb.no</a:t>
            </a:r>
            <a:endParaRPr b="0" lang="nb-NO" sz="3200" spc="-1" strike="noStrike">
              <a:latin typeface="Arial"/>
            </a:endParaRPr>
          </a:p>
        </p:txBody>
      </p:sp>
    </p:spTree>
  </p:cSld>
  <p:timing>
    <p:tnLst>
      <p:par>
        <p:cTn id="108" dur="indefinite" restart="never" nodeType="tmRoot">
          <p:childTnLst>
            <p:seq>
              <p:cTn id="109"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Bilde 2" descr=""/>
          <p:cNvPicPr/>
          <p:nvPr/>
        </p:nvPicPr>
        <p:blipFill>
          <a:blip r:embed="rId1"/>
          <a:stretch/>
        </p:blipFill>
        <p:spPr>
          <a:xfrm>
            <a:off x="35280" y="1157400"/>
            <a:ext cx="9108360" cy="5502600"/>
          </a:xfrm>
          <a:prstGeom prst="rect">
            <a:avLst/>
          </a:prstGeom>
          <a:ln>
            <a:noFill/>
          </a:ln>
        </p:spPr>
      </p:pic>
      <p:sp>
        <p:nvSpPr>
          <p:cNvPr id="103" name="CustomShape 1"/>
          <p:cNvSpPr/>
          <p:nvPr/>
        </p:nvSpPr>
        <p:spPr>
          <a:xfrm>
            <a:off x="7151040" y="2052720"/>
            <a:ext cx="1759680" cy="766080"/>
          </a:xfrm>
          <a:prstGeom prst="wedgeRectCallout">
            <a:avLst>
              <a:gd name="adj1" fmla="val -27494"/>
              <a:gd name="adj2" fmla="val 271949"/>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Norsk</a:t>
            </a:r>
            <a:endParaRPr b="0" lang="nb-NO" sz="1800" spc="-1" strike="noStrike">
              <a:latin typeface="Arial"/>
            </a:endParaRPr>
          </a:p>
        </p:txBody>
      </p:sp>
      <p:sp>
        <p:nvSpPr>
          <p:cNvPr id="104" name="CustomShape 2"/>
          <p:cNvSpPr/>
          <p:nvPr/>
        </p:nvSpPr>
        <p:spPr>
          <a:xfrm>
            <a:off x="1777320" y="4601520"/>
            <a:ext cx="1927800" cy="663120"/>
          </a:xfrm>
          <a:prstGeom prst="wedgeRectCallout">
            <a:avLst>
              <a:gd name="adj1" fmla="val -11873"/>
              <a:gd name="adj2" fmla="val 106662"/>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Norske termer</a:t>
            </a:r>
            <a:endParaRPr b="0" lang="nb-NO" sz="1800" spc="-1" strike="noStrike">
              <a:latin typeface="Arial"/>
            </a:endParaRPr>
          </a:p>
        </p:txBody>
      </p:sp>
      <p:sp>
        <p:nvSpPr>
          <p:cNvPr id="105" name="CustomShape 3"/>
          <p:cNvSpPr/>
          <p:nvPr/>
        </p:nvSpPr>
        <p:spPr>
          <a:xfrm>
            <a:off x="0" y="154080"/>
            <a:ext cx="9047520" cy="669600"/>
          </a:xfrm>
          <a:prstGeom prst="rect">
            <a:avLst/>
          </a:prstGeom>
          <a:noFill/>
          <a:ln>
            <a:noFill/>
          </a:ln>
        </p:spPr>
        <p:style>
          <a:lnRef idx="0"/>
          <a:fillRef idx="0"/>
          <a:effectRef idx="0"/>
          <a:fontRef idx="minor"/>
        </p:style>
        <p:txBody>
          <a:bodyPr lIns="90000" rIns="90000" tIns="45000" bIns="45000"/>
          <a:p>
            <a:pPr>
              <a:lnSpc>
                <a:spcPct val="100000"/>
              </a:lnSpc>
            </a:pPr>
            <a:r>
              <a:rPr b="0" lang="nb-NO" sz="2000" spc="-1" strike="noStrike">
                <a:solidFill>
                  <a:srgbClr val="000000"/>
                </a:solidFill>
                <a:latin typeface="Century Gothic"/>
              </a:rPr>
              <a:t>http://www.rdaregistry.info/termList/RDAMediaType/?language=no</a:t>
            </a:r>
            <a:endParaRPr b="0" lang="nb-NO" sz="2000" spc="-1" strike="noStrike">
              <a:latin typeface="Arial"/>
            </a:endParaRPr>
          </a:p>
          <a:p>
            <a:pPr>
              <a:lnSpc>
                <a:spcPct val="100000"/>
              </a:lnSpc>
            </a:pPr>
            <a:endParaRPr b="0" lang="nb-NO" sz="2000" spc="-1" strike="noStrike">
              <a:latin typeface="Arial"/>
            </a:endParaRPr>
          </a:p>
        </p:txBody>
      </p:sp>
      <p:sp>
        <p:nvSpPr>
          <p:cNvPr id="106" name="CustomShape 4"/>
          <p:cNvSpPr/>
          <p:nvPr/>
        </p:nvSpPr>
        <p:spPr>
          <a:xfrm>
            <a:off x="3164760" y="610920"/>
            <a:ext cx="1759680" cy="766080"/>
          </a:xfrm>
          <a:prstGeom prst="wedgeRectCallout">
            <a:avLst>
              <a:gd name="adj1" fmla="val 47978"/>
              <a:gd name="adj2" fmla="val 310873"/>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Lenkede data (RDF)</a:t>
            </a:r>
            <a:endParaRPr b="0" lang="nb-NO" sz="1800" spc="-1" strike="noStrike">
              <a:latin typeface="Arial"/>
            </a:endParaRPr>
          </a:p>
        </p:txBody>
      </p:sp>
    </p:spTree>
  </p:cSld>
  <p:timing>
    <p:tnLst>
      <p:par>
        <p:cTn id="12" dur="indefinite" restart="never" nodeType="tmRoot">
          <p:childTnLst>
            <p:seq>
              <p:cTn id="13"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Bilde 1" descr=""/>
          <p:cNvPicPr/>
          <p:nvPr/>
        </p:nvPicPr>
        <p:blipFill>
          <a:blip r:embed="rId1"/>
          <a:stretch/>
        </p:blipFill>
        <p:spPr>
          <a:xfrm>
            <a:off x="0" y="266400"/>
            <a:ext cx="9114480" cy="5591880"/>
          </a:xfrm>
          <a:prstGeom prst="rect">
            <a:avLst/>
          </a:prstGeom>
          <a:ln>
            <a:noFill/>
          </a:ln>
        </p:spPr>
      </p:pic>
      <p:sp>
        <p:nvSpPr>
          <p:cNvPr id="108" name="CustomShape 1"/>
          <p:cNvSpPr/>
          <p:nvPr/>
        </p:nvSpPr>
        <p:spPr>
          <a:xfrm>
            <a:off x="2027160" y="1346400"/>
            <a:ext cx="1606680" cy="626760"/>
          </a:xfrm>
          <a:prstGeom prst="wedgeRectCallout">
            <a:avLst>
              <a:gd name="adj1" fmla="val -130858"/>
              <a:gd name="adj2" fmla="val -48236"/>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Verktøy og retningslinjer</a:t>
            </a:r>
            <a:endParaRPr b="0" lang="nb-NO" sz="1800" spc="-1" strike="noStrike">
              <a:latin typeface="Arial"/>
            </a:endParaRPr>
          </a:p>
        </p:txBody>
      </p:sp>
      <p:sp>
        <p:nvSpPr>
          <p:cNvPr id="109" name="CustomShape 2"/>
          <p:cNvSpPr/>
          <p:nvPr/>
        </p:nvSpPr>
        <p:spPr>
          <a:xfrm>
            <a:off x="5607000" y="1602720"/>
            <a:ext cx="1534680" cy="370080"/>
          </a:xfrm>
          <a:prstGeom prst="wedgeRectCallout">
            <a:avLst>
              <a:gd name="adj1" fmla="val 47034"/>
              <a:gd name="adj2" fmla="val -101748"/>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Innstillinger</a:t>
            </a:r>
            <a:endParaRPr b="0" lang="nb-NO" sz="1800" spc="-1" strike="noStrike">
              <a:latin typeface="Arial"/>
            </a:endParaRPr>
          </a:p>
        </p:txBody>
      </p:sp>
      <p:sp>
        <p:nvSpPr>
          <p:cNvPr id="110" name="CustomShape 3"/>
          <p:cNvSpPr/>
          <p:nvPr/>
        </p:nvSpPr>
        <p:spPr>
          <a:xfrm>
            <a:off x="1559520" y="5637600"/>
            <a:ext cx="1135080" cy="502920"/>
          </a:xfrm>
          <a:prstGeom prst="wedgeRectCallout">
            <a:avLst>
              <a:gd name="adj1" fmla="val -104704"/>
              <a:gd name="adj2" fmla="val -91116"/>
            </a:avLst>
          </a:prstGeom>
          <a:solidFill>
            <a:schemeClr val="accent2"/>
          </a:solidFill>
          <a:ln>
            <a:solidFill>
              <a:srgbClr val="796e5a"/>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nb-NO" sz="1800" spc="-1" strike="noStrike">
                <a:solidFill>
                  <a:srgbClr val="ffffff"/>
                </a:solidFill>
                <a:latin typeface="Century Gothic"/>
              </a:rPr>
              <a:t>Kapitler</a:t>
            </a:r>
            <a:endParaRPr b="0" lang="nb-NO" sz="1800" spc="-1" strike="noStrike">
              <a:latin typeface="Arial"/>
            </a:endParaRPr>
          </a:p>
        </p:txBody>
      </p:sp>
      <p:sp>
        <p:nvSpPr>
          <p:cNvPr id="111" name="Line 4"/>
          <p:cNvSpPr/>
          <p:nvPr/>
        </p:nvSpPr>
        <p:spPr>
          <a:xfrm>
            <a:off x="1708200" y="1688400"/>
            <a:ext cx="6105600" cy="4170240"/>
          </a:xfrm>
          <a:prstGeom prst="line">
            <a:avLst/>
          </a:prstGeom>
          <a:ln w="216000">
            <a:round/>
          </a:ln>
        </p:spPr>
        <p:style>
          <a:lnRef idx="3">
            <a:schemeClr val="dk1"/>
          </a:lnRef>
          <a:fillRef idx="0">
            <a:schemeClr val="dk1"/>
          </a:fillRef>
          <a:effectRef idx="2">
            <a:schemeClr val="dk1"/>
          </a:effectRef>
          <a:fontRef idx="minor"/>
        </p:style>
      </p:sp>
      <p:sp>
        <p:nvSpPr>
          <p:cNvPr id="112" name="Line 5"/>
          <p:cNvSpPr/>
          <p:nvPr/>
        </p:nvSpPr>
        <p:spPr>
          <a:xfrm flipH="1">
            <a:off x="1268280" y="1406160"/>
            <a:ext cx="6041520" cy="4919760"/>
          </a:xfrm>
          <a:prstGeom prst="line">
            <a:avLst/>
          </a:prstGeom>
          <a:ln w="216000">
            <a:round/>
          </a:ln>
        </p:spPr>
        <p:style>
          <a:lnRef idx="3">
            <a:schemeClr val="dk1"/>
          </a:lnRef>
          <a:fillRef idx="0">
            <a:schemeClr val="dk1"/>
          </a:fillRef>
          <a:effectRef idx="2">
            <a:schemeClr val="dk1"/>
          </a:effectRef>
          <a:fontRef idx="minor"/>
        </p:style>
      </p:sp>
    </p:spTree>
  </p:cSld>
  <p:timing>
    <p:tnLst>
      <p:par>
        <p:cTn id="14" dur="indefinite" restart="never" nodeType="tmRoot">
          <p:childTnLst>
            <p:seq>
              <p:cTn id="15"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250920" y="1210680"/>
            <a:ext cx="6366600" cy="5029200"/>
          </a:xfrm>
          <a:prstGeom prst="rect">
            <a:avLst/>
          </a:prstGeom>
          <a:noFill/>
          <a:ln>
            <a:noFill/>
          </a:ln>
        </p:spPr>
        <p:style>
          <a:lnRef idx="0"/>
          <a:fillRef idx="0"/>
          <a:effectRef idx="0"/>
          <a:fontRef idx="minor"/>
        </p:style>
        <p:txBody>
          <a:bodyPr anchor="ctr">
            <a:normAutofit/>
          </a:bodyPr>
          <a:p>
            <a:pPr>
              <a:lnSpc>
                <a:spcPct val="100000"/>
              </a:lnSpc>
            </a:pPr>
            <a:endParaRPr b="0" lang="nb-NO" sz="3600" spc="-1" strike="noStrike">
              <a:latin typeface="Arial"/>
            </a:endParaRPr>
          </a:p>
          <a:p>
            <a:pPr>
              <a:lnSpc>
                <a:spcPct val="100000"/>
              </a:lnSpc>
            </a:pPr>
            <a:endParaRPr b="0" lang="nb-NO" sz="3600" spc="-1" strike="noStrike">
              <a:latin typeface="Arial"/>
            </a:endParaRPr>
          </a:p>
          <a:p>
            <a:pPr>
              <a:lnSpc>
                <a:spcPct val="100000"/>
              </a:lnSpc>
            </a:pPr>
            <a:r>
              <a:rPr b="1" lang="nb-NO" sz="2800" spc="-1" strike="noStrike">
                <a:solidFill>
                  <a:srgbClr val="000000"/>
                </a:solidFill>
                <a:latin typeface="Century Gothic"/>
              </a:rPr>
              <a:t>Hvorfor nye katalogiseringsregler?</a:t>
            </a:r>
            <a:endParaRPr b="0" lang="nb-NO" sz="2800" spc="-1" strike="noStrike">
              <a:latin typeface="Arial"/>
            </a:endParaRPr>
          </a:p>
          <a:p>
            <a:pPr>
              <a:lnSpc>
                <a:spcPct val="100000"/>
              </a:lnSpc>
            </a:pPr>
            <a:endParaRPr b="0" lang="nb-NO" sz="2800" spc="-1" strike="noStrike">
              <a:latin typeface="Arial"/>
            </a:endParaRPr>
          </a:p>
          <a:p>
            <a:pPr>
              <a:lnSpc>
                <a:spcPct val="100000"/>
              </a:lnSpc>
            </a:pPr>
            <a:r>
              <a:rPr b="0" lang="nb-NO" sz="2400" spc="-1" strike="noStrike">
                <a:solidFill>
                  <a:srgbClr val="000000"/>
                </a:solidFill>
                <a:latin typeface="Century Gothic"/>
              </a:rPr>
              <a:t>Internasjonalt regelverk, tatt i bruk mange nordiske og europeiske land.</a:t>
            </a: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r>
              <a:rPr b="0" lang="nb-NO" sz="2400" spc="-1" strike="noStrike">
                <a:solidFill>
                  <a:srgbClr val="000000"/>
                </a:solidFill>
                <a:latin typeface="Century Gothic"/>
              </a:rPr>
              <a:t>AACR2 oppdateres ikke.</a:t>
            </a: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a:p>
            <a:pPr>
              <a:lnSpc>
                <a:spcPct val="100000"/>
              </a:lnSpc>
            </a:pPr>
            <a:endParaRPr b="0" lang="nb-NO" sz="2400" spc="-1" strike="noStrike">
              <a:latin typeface="Arial"/>
            </a:endParaRPr>
          </a:p>
        </p:txBody>
      </p:sp>
      <p:pic>
        <p:nvPicPr>
          <p:cNvPr id="114" name="Bilde 5" descr=""/>
          <p:cNvPicPr/>
          <p:nvPr/>
        </p:nvPicPr>
        <p:blipFill>
          <a:blip r:embed="rId1"/>
          <a:stretch/>
        </p:blipFill>
        <p:spPr>
          <a:xfrm>
            <a:off x="6617520" y="0"/>
            <a:ext cx="2526120" cy="6857640"/>
          </a:xfrm>
          <a:prstGeom prst="rect">
            <a:avLst/>
          </a:prstGeom>
          <a:ln>
            <a:noFill/>
          </a:ln>
        </p:spPr>
      </p:pic>
      <p:pic>
        <p:nvPicPr>
          <p:cNvPr id="115" name="Bildobjekt 6" descr=""/>
          <p:cNvPicPr/>
          <p:nvPr/>
        </p:nvPicPr>
        <p:blipFill>
          <a:blip r:embed="rId2"/>
          <a:stretch/>
        </p:blipFill>
        <p:spPr>
          <a:xfrm>
            <a:off x="88560" y="105480"/>
            <a:ext cx="1742760" cy="485280"/>
          </a:xfrm>
          <a:prstGeom prst="rect">
            <a:avLst/>
          </a:prstGeom>
          <a:ln>
            <a:noFill/>
          </a:ln>
        </p:spPr>
      </p:pic>
    </p:spTree>
  </p:cSld>
  <p:timing>
    <p:tnLst>
      <p:par>
        <p:cTn id="16" dur="indefinite" restart="never" nodeType="tmRoot">
          <p:childTnLst>
            <p:seq>
              <p:cTn id="17"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CustomShape 1"/>
          <p:cNvSpPr/>
          <p:nvPr/>
        </p:nvSpPr>
        <p:spPr>
          <a:xfrm>
            <a:off x="250920" y="1288440"/>
            <a:ext cx="6246000" cy="428040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601"/>
              </a:spcBef>
            </a:pPr>
            <a:r>
              <a:rPr b="1" lang="nb-NO" sz="3000" spc="-1" strike="noStrike">
                <a:solidFill>
                  <a:srgbClr val="000000"/>
                </a:solidFill>
                <a:latin typeface="Century Gothic"/>
              </a:rPr>
              <a:t>RDA …</a:t>
            </a:r>
            <a:endParaRPr b="0" lang="nb-NO" sz="3000" spc="-1" strike="noStrike">
              <a:latin typeface="Arial"/>
            </a:endParaRPr>
          </a:p>
          <a:p>
            <a:pPr>
              <a:lnSpc>
                <a:spcPct val="100000"/>
              </a:lnSpc>
              <a:spcBef>
                <a:spcPts val="479"/>
              </a:spcBef>
            </a:pPr>
            <a:endParaRPr b="0" lang="nb-NO" sz="3000" spc="-1" strike="noStrike">
              <a:latin typeface="Arial"/>
            </a:endParaRPr>
          </a:p>
          <a:p>
            <a:pPr>
              <a:lnSpc>
                <a:spcPct val="100000"/>
              </a:lnSpc>
              <a:spcBef>
                <a:spcPts val="519"/>
              </a:spcBef>
            </a:pPr>
            <a:r>
              <a:rPr b="0" lang="nb-NO" sz="2600" spc="-1" strike="noStrike">
                <a:solidFill>
                  <a:srgbClr val="000000"/>
                </a:solidFill>
                <a:latin typeface="Century Gothic"/>
              </a:rPr>
              <a:t>… </a:t>
            </a:r>
            <a:r>
              <a:rPr b="0" lang="nb-NO" sz="2600" spc="-1" strike="noStrike">
                <a:solidFill>
                  <a:srgbClr val="000000"/>
                </a:solidFill>
                <a:latin typeface="Century Gothic"/>
              </a:rPr>
              <a:t>har regler for hvordan dataelement skal struktureres, tilbyr vokabular, verdier og selve feltene. </a:t>
            </a:r>
            <a:endParaRPr b="0" lang="nb-NO" sz="2600" spc="-1" strike="noStrike">
              <a:latin typeface="Arial"/>
            </a:endParaRPr>
          </a:p>
          <a:p>
            <a:pPr>
              <a:lnSpc>
                <a:spcPct val="100000"/>
              </a:lnSpc>
              <a:spcBef>
                <a:spcPts val="519"/>
              </a:spcBef>
            </a:pPr>
            <a:endParaRPr b="0" lang="nb-NO" sz="2600" spc="-1" strike="noStrike">
              <a:latin typeface="Arial"/>
            </a:endParaRPr>
          </a:p>
          <a:p>
            <a:pPr>
              <a:lnSpc>
                <a:spcPct val="100000"/>
              </a:lnSpc>
              <a:spcBef>
                <a:spcPts val="519"/>
              </a:spcBef>
            </a:pPr>
            <a:r>
              <a:rPr b="0" lang="nb-NO" sz="2600" spc="-1" strike="noStrike">
                <a:solidFill>
                  <a:srgbClr val="000000"/>
                </a:solidFill>
                <a:latin typeface="Century Gothic"/>
              </a:rPr>
              <a:t>… </a:t>
            </a:r>
            <a:r>
              <a:rPr b="0" lang="nb-NO" sz="2600" spc="-1" strike="noStrike">
                <a:solidFill>
                  <a:srgbClr val="000000"/>
                </a:solidFill>
                <a:latin typeface="Century Gothic"/>
              </a:rPr>
              <a:t>støtter gjenbruk av data fra andre kilder, også utenfor bibliotekstandarder.</a:t>
            </a:r>
            <a:endParaRPr b="0" lang="nb-NO" sz="2600" spc="-1" strike="noStrike">
              <a:latin typeface="Arial"/>
            </a:endParaRPr>
          </a:p>
          <a:p>
            <a:pPr>
              <a:lnSpc>
                <a:spcPct val="100000"/>
              </a:lnSpc>
              <a:spcBef>
                <a:spcPts val="519"/>
              </a:spcBef>
            </a:pPr>
            <a:r>
              <a:rPr b="0" lang="nb-NO" sz="2600" spc="-1" strike="noStrike">
                <a:solidFill>
                  <a:srgbClr val="000000"/>
                </a:solidFill>
                <a:latin typeface="Century Gothic"/>
              </a:rPr>
              <a:t>.</a:t>
            </a:r>
            <a:endParaRPr b="0" lang="nb-NO" sz="2600" spc="-1" strike="noStrike">
              <a:latin typeface="Arial"/>
            </a:endParaRPr>
          </a:p>
          <a:p>
            <a:pPr>
              <a:lnSpc>
                <a:spcPct val="100000"/>
              </a:lnSpc>
              <a:spcBef>
                <a:spcPts val="479"/>
              </a:spcBef>
            </a:pPr>
            <a:endParaRPr b="0" lang="nb-NO" sz="2600" spc="-1" strike="noStrike">
              <a:latin typeface="Arial"/>
            </a:endParaRPr>
          </a:p>
          <a:p>
            <a:pPr>
              <a:lnSpc>
                <a:spcPct val="100000"/>
              </a:lnSpc>
              <a:spcBef>
                <a:spcPts val="479"/>
              </a:spcBef>
            </a:pPr>
            <a:endParaRPr b="0" lang="nb-NO" sz="2600" spc="-1" strike="noStrike">
              <a:latin typeface="Arial"/>
            </a:endParaRPr>
          </a:p>
          <a:p>
            <a:pPr>
              <a:lnSpc>
                <a:spcPct val="100000"/>
              </a:lnSpc>
              <a:spcBef>
                <a:spcPts val="519"/>
              </a:spcBef>
            </a:pPr>
            <a:endParaRPr b="0" lang="nb-NO" sz="2600" spc="-1" strike="noStrike">
              <a:latin typeface="Arial"/>
            </a:endParaRPr>
          </a:p>
          <a:p>
            <a:pPr>
              <a:lnSpc>
                <a:spcPct val="100000"/>
              </a:lnSpc>
              <a:spcBef>
                <a:spcPts val="561"/>
              </a:spcBef>
            </a:pPr>
            <a:endParaRPr b="0" lang="nb-NO" sz="2600" spc="-1" strike="noStrike">
              <a:latin typeface="Arial"/>
            </a:endParaRPr>
          </a:p>
          <a:p>
            <a:pPr>
              <a:lnSpc>
                <a:spcPct val="100000"/>
              </a:lnSpc>
              <a:spcBef>
                <a:spcPts val="561"/>
              </a:spcBef>
            </a:pPr>
            <a:endParaRPr b="0" lang="nb-NO" sz="2600" spc="-1" strike="noStrike">
              <a:latin typeface="Arial"/>
            </a:endParaRPr>
          </a:p>
        </p:txBody>
      </p:sp>
      <p:pic>
        <p:nvPicPr>
          <p:cNvPr id="117" name="Bilde 2" descr=""/>
          <p:cNvPicPr/>
          <p:nvPr/>
        </p:nvPicPr>
        <p:blipFill>
          <a:blip r:embed="rId1"/>
          <a:stretch/>
        </p:blipFill>
        <p:spPr>
          <a:xfrm>
            <a:off x="6617520" y="0"/>
            <a:ext cx="2526120" cy="6857640"/>
          </a:xfrm>
          <a:prstGeom prst="rect">
            <a:avLst/>
          </a:prstGeom>
          <a:ln>
            <a:noFill/>
          </a:ln>
        </p:spPr>
      </p:pic>
      <p:pic>
        <p:nvPicPr>
          <p:cNvPr id="118" name="Bildobjekt 6" descr=""/>
          <p:cNvPicPr/>
          <p:nvPr/>
        </p:nvPicPr>
        <p:blipFill>
          <a:blip r:embed="rId2"/>
          <a:stretch/>
        </p:blipFill>
        <p:spPr>
          <a:xfrm>
            <a:off x="88560" y="105480"/>
            <a:ext cx="1742760" cy="485280"/>
          </a:xfrm>
          <a:prstGeom prst="rect">
            <a:avLst/>
          </a:prstGeom>
          <a:ln>
            <a:noFill/>
          </a:ln>
        </p:spPr>
      </p:pic>
    </p:spTree>
  </p:cSld>
  <p:timing>
    <p:tnLst>
      <p:par>
        <p:cTn id="18" dur="indefinite" restart="never" nodeType="tmRoot">
          <p:childTnLst>
            <p:seq>
              <p:cTn id="19"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250920" y="1288440"/>
            <a:ext cx="6246000" cy="4280400"/>
          </a:xfrm>
          <a:prstGeom prst="rect">
            <a:avLst/>
          </a:prstGeom>
          <a:noFill/>
          <a:ln>
            <a:noFill/>
          </a:ln>
        </p:spPr>
        <p:style>
          <a:lnRef idx="0"/>
          <a:fillRef idx="0"/>
          <a:effectRef idx="0"/>
          <a:fontRef idx="minor"/>
        </p:style>
        <p:txBody>
          <a:bodyPr lIns="90000" rIns="90000" tIns="45000" bIns="45000">
            <a:normAutofit/>
          </a:bodyPr>
          <a:p>
            <a:pPr>
              <a:lnSpc>
                <a:spcPct val="100000"/>
              </a:lnSpc>
              <a:spcBef>
                <a:spcPts val="601"/>
              </a:spcBef>
            </a:pPr>
            <a:r>
              <a:rPr b="1" lang="nb-NO" sz="3000" spc="-1" strike="noStrike">
                <a:solidFill>
                  <a:srgbClr val="000000"/>
                </a:solidFill>
                <a:latin typeface="Century Gothic"/>
              </a:rPr>
              <a:t>RDA …</a:t>
            </a:r>
            <a:endParaRPr b="0" lang="nb-NO" sz="3000" spc="-1" strike="noStrike">
              <a:latin typeface="Arial"/>
            </a:endParaRPr>
          </a:p>
          <a:p>
            <a:pPr>
              <a:lnSpc>
                <a:spcPct val="100000"/>
              </a:lnSpc>
              <a:spcBef>
                <a:spcPts val="479"/>
              </a:spcBef>
            </a:pPr>
            <a:endParaRPr b="0" lang="nb-NO" sz="3000" spc="-1" strike="noStrike">
              <a:latin typeface="Arial"/>
            </a:endParaRPr>
          </a:p>
          <a:p>
            <a:pPr>
              <a:lnSpc>
                <a:spcPct val="100000"/>
              </a:lnSpc>
              <a:spcBef>
                <a:spcPts val="519"/>
              </a:spcBef>
            </a:pPr>
            <a:r>
              <a:rPr b="0" lang="nb-NO" sz="2600" spc="-1" strike="noStrike">
                <a:solidFill>
                  <a:srgbClr val="000000"/>
                </a:solidFill>
                <a:latin typeface="Century Gothic"/>
              </a:rPr>
              <a:t>… </a:t>
            </a:r>
            <a:r>
              <a:rPr b="0" lang="nb-NO" sz="2600" spc="-1" strike="noStrike">
                <a:solidFill>
                  <a:srgbClr val="000000"/>
                </a:solidFill>
                <a:latin typeface="Century Gothic"/>
              </a:rPr>
              <a:t>er bedre tilpasset produksjon av metadata i den digitale verden.</a:t>
            </a:r>
            <a:endParaRPr b="0" lang="nb-NO" sz="2600" spc="-1" strike="noStrike">
              <a:latin typeface="Arial"/>
            </a:endParaRPr>
          </a:p>
          <a:p>
            <a:pPr>
              <a:lnSpc>
                <a:spcPct val="100000"/>
              </a:lnSpc>
              <a:spcBef>
                <a:spcPts val="519"/>
              </a:spcBef>
            </a:pPr>
            <a:endParaRPr b="0" lang="nb-NO" sz="2600" spc="-1" strike="noStrike">
              <a:latin typeface="Arial"/>
            </a:endParaRPr>
          </a:p>
          <a:p>
            <a:pPr>
              <a:lnSpc>
                <a:spcPct val="100000"/>
              </a:lnSpc>
              <a:spcBef>
                <a:spcPts val="519"/>
              </a:spcBef>
            </a:pPr>
            <a:r>
              <a:rPr b="0" lang="nb-NO" sz="2600" spc="-1" strike="noStrike">
                <a:solidFill>
                  <a:srgbClr val="000000"/>
                </a:solidFill>
                <a:latin typeface="Century Gothic"/>
              </a:rPr>
              <a:t>…</a:t>
            </a:r>
            <a:r>
              <a:rPr b="0" lang="nb-NO" sz="2600" spc="-1" strike="noStrike">
                <a:solidFill>
                  <a:srgbClr val="000000"/>
                </a:solidFill>
                <a:latin typeface="Century Gothic"/>
              </a:rPr>
              <a:t>legger til rette å produsere lenkede data. </a:t>
            </a:r>
            <a:endParaRPr b="0" lang="nb-NO" sz="2600" spc="-1" strike="noStrike">
              <a:latin typeface="Arial"/>
            </a:endParaRPr>
          </a:p>
          <a:p>
            <a:pPr>
              <a:lnSpc>
                <a:spcPct val="100000"/>
              </a:lnSpc>
              <a:spcBef>
                <a:spcPts val="519"/>
              </a:spcBef>
            </a:pPr>
            <a:endParaRPr b="0" lang="nb-NO" sz="2600" spc="-1" strike="noStrike">
              <a:latin typeface="Arial"/>
            </a:endParaRPr>
          </a:p>
          <a:p>
            <a:pPr>
              <a:lnSpc>
                <a:spcPct val="100000"/>
              </a:lnSpc>
              <a:spcBef>
                <a:spcPts val="519"/>
              </a:spcBef>
            </a:pPr>
            <a:r>
              <a:rPr b="0" lang="nb-NO" sz="2600" spc="-1" strike="noStrike">
                <a:solidFill>
                  <a:srgbClr val="000000"/>
                </a:solidFill>
                <a:latin typeface="Century Gothic"/>
              </a:rPr>
              <a:t>… </a:t>
            </a:r>
            <a:r>
              <a:rPr b="0" lang="nb-NO" sz="2600" spc="-1" strike="noStrike">
                <a:solidFill>
                  <a:srgbClr val="000000"/>
                </a:solidFill>
                <a:latin typeface="Century Gothic"/>
              </a:rPr>
              <a:t>strukturerer data etter IFLAs Library Reference Model (LRM), dvs.  ny versjon.</a:t>
            </a:r>
            <a:endParaRPr b="0" lang="nb-NO" sz="2600" spc="-1" strike="noStrike">
              <a:latin typeface="Arial"/>
            </a:endParaRPr>
          </a:p>
          <a:p>
            <a:pPr>
              <a:lnSpc>
                <a:spcPct val="100000"/>
              </a:lnSpc>
              <a:spcBef>
                <a:spcPts val="479"/>
              </a:spcBef>
            </a:pPr>
            <a:endParaRPr b="0" lang="nb-NO" sz="2600" spc="-1" strike="noStrike">
              <a:latin typeface="Arial"/>
            </a:endParaRPr>
          </a:p>
          <a:p>
            <a:pPr>
              <a:lnSpc>
                <a:spcPct val="100000"/>
              </a:lnSpc>
              <a:spcBef>
                <a:spcPts val="479"/>
              </a:spcBef>
            </a:pPr>
            <a:endParaRPr b="0" lang="nb-NO" sz="2600" spc="-1" strike="noStrike">
              <a:latin typeface="Arial"/>
            </a:endParaRPr>
          </a:p>
          <a:p>
            <a:pPr>
              <a:lnSpc>
                <a:spcPct val="100000"/>
              </a:lnSpc>
              <a:spcBef>
                <a:spcPts val="519"/>
              </a:spcBef>
            </a:pPr>
            <a:endParaRPr b="0" lang="nb-NO" sz="2600" spc="-1" strike="noStrike">
              <a:latin typeface="Arial"/>
            </a:endParaRPr>
          </a:p>
          <a:p>
            <a:pPr>
              <a:lnSpc>
                <a:spcPct val="100000"/>
              </a:lnSpc>
              <a:spcBef>
                <a:spcPts val="561"/>
              </a:spcBef>
            </a:pPr>
            <a:endParaRPr b="0" lang="nb-NO" sz="2600" spc="-1" strike="noStrike">
              <a:latin typeface="Arial"/>
            </a:endParaRPr>
          </a:p>
          <a:p>
            <a:pPr>
              <a:lnSpc>
                <a:spcPct val="100000"/>
              </a:lnSpc>
              <a:spcBef>
                <a:spcPts val="561"/>
              </a:spcBef>
            </a:pPr>
            <a:endParaRPr b="0" lang="nb-NO" sz="2600" spc="-1" strike="noStrike">
              <a:latin typeface="Arial"/>
            </a:endParaRPr>
          </a:p>
        </p:txBody>
      </p:sp>
      <p:pic>
        <p:nvPicPr>
          <p:cNvPr id="120" name="Bilde 2" descr=""/>
          <p:cNvPicPr/>
          <p:nvPr/>
        </p:nvPicPr>
        <p:blipFill>
          <a:blip r:embed="rId1"/>
          <a:stretch/>
        </p:blipFill>
        <p:spPr>
          <a:xfrm>
            <a:off x="6617520" y="0"/>
            <a:ext cx="2526120" cy="6857640"/>
          </a:xfrm>
          <a:prstGeom prst="rect">
            <a:avLst/>
          </a:prstGeom>
          <a:ln>
            <a:noFill/>
          </a:ln>
        </p:spPr>
      </p:pic>
      <p:pic>
        <p:nvPicPr>
          <p:cNvPr id="121" name="Bildobjekt 6" descr=""/>
          <p:cNvPicPr/>
          <p:nvPr/>
        </p:nvPicPr>
        <p:blipFill>
          <a:blip r:embed="rId2"/>
          <a:stretch/>
        </p:blipFill>
        <p:spPr>
          <a:xfrm>
            <a:off x="88560" y="105480"/>
            <a:ext cx="1742760" cy="485280"/>
          </a:xfrm>
          <a:prstGeom prst="rect">
            <a:avLst/>
          </a:prstGeom>
          <a:ln>
            <a:noFill/>
          </a:ln>
        </p:spPr>
      </p:pic>
    </p:spTree>
  </p:cSld>
  <p:timing>
    <p:tnLst>
      <p:par>
        <p:cTn id="20" dur="indefinite" restart="never" nodeType="tmRoot">
          <p:childTnLst>
            <p:seq>
              <p:cTn id="21"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CustomShape 1"/>
          <p:cNvSpPr/>
          <p:nvPr/>
        </p:nvSpPr>
        <p:spPr>
          <a:xfrm>
            <a:off x="826560" y="770040"/>
            <a:ext cx="2959200" cy="847440"/>
          </a:xfrm>
          <a:prstGeom prst="rect">
            <a:avLst/>
          </a:prstGeom>
          <a:ln>
            <a:round/>
          </a:ln>
        </p:spPr>
        <p:style>
          <a:lnRef idx="2">
            <a:schemeClr val="accent2"/>
          </a:lnRef>
          <a:fillRef idx="1">
            <a:schemeClr val="lt1"/>
          </a:fillRef>
          <a:effectRef idx="0">
            <a:schemeClr val="accent2"/>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Verk</a:t>
            </a:r>
            <a:endParaRPr b="0" lang="nb-NO" sz="2400" spc="-1" strike="noStrike">
              <a:latin typeface="Arial"/>
            </a:endParaRPr>
          </a:p>
        </p:txBody>
      </p:sp>
      <p:sp>
        <p:nvSpPr>
          <p:cNvPr id="123" name="CustomShape 2"/>
          <p:cNvSpPr/>
          <p:nvPr/>
        </p:nvSpPr>
        <p:spPr>
          <a:xfrm>
            <a:off x="826560" y="2046240"/>
            <a:ext cx="2959200" cy="840960"/>
          </a:xfrm>
          <a:prstGeom prst="rect">
            <a:avLst/>
          </a:prstGeom>
          <a:ln>
            <a:round/>
          </a:ln>
        </p:spPr>
        <p:style>
          <a:lnRef idx="2">
            <a:schemeClr val="accent2"/>
          </a:lnRef>
          <a:fillRef idx="1">
            <a:schemeClr val="lt1"/>
          </a:fillRef>
          <a:effectRef idx="0">
            <a:schemeClr val="accent2"/>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Uttrykk</a:t>
            </a:r>
            <a:endParaRPr b="0" lang="nb-NO" sz="2400" spc="-1" strike="noStrike">
              <a:latin typeface="Arial"/>
            </a:endParaRPr>
          </a:p>
        </p:txBody>
      </p:sp>
      <p:sp>
        <p:nvSpPr>
          <p:cNvPr id="124" name="CustomShape 3"/>
          <p:cNvSpPr/>
          <p:nvPr/>
        </p:nvSpPr>
        <p:spPr>
          <a:xfrm>
            <a:off x="826560" y="3520080"/>
            <a:ext cx="2959200" cy="892080"/>
          </a:xfrm>
          <a:prstGeom prst="rect">
            <a:avLst/>
          </a:prstGeom>
          <a:ln>
            <a:round/>
          </a:ln>
        </p:spPr>
        <p:style>
          <a:lnRef idx="2">
            <a:schemeClr val="accent2"/>
          </a:lnRef>
          <a:fillRef idx="1">
            <a:schemeClr val="lt1"/>
          </a:fillRef>
          <a:effectRef idx="0">
            <a:schemeClr val="accent2"/>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Manifestasjon</a:t>
            </a:r>
            <a:endParaRPr b="0" lang="nb-NO" sz="2400" spc="-1" strike="noStrike">
              <a:latin typeface="Arial"/>
            </a:endParaRPr>
          </a:p>
        </p:txBody>
      </p:sp>
      <p:sp>
        <p:nvSpPr>
          <p:cNvPr id="125" name="CustomShape 4"/>
          <p:cNvSpPr/>
          <p:nvPr/>
        </p:nvSpPr>
        <p:spPr>
          <a:xfrm>
            <a:off x="826560" y="4993920"/>
            <a:ext cx="2959200" cy="925200"/>
          </a:xfrm>
          <a:prstGeom prst="rect">
            <a:avLst/>
          </a:prstGeom>
          <a:ln>
            <a:round/>
          </a:ln>
        </p:spPr>
        <p:style>
          <a:lnRef idx="2">
            <a:schemeClr val="accent2"/>
          </a:lnRef>
          <a:fillRef idx="1">
            <a:schemeClr val="lt1"/>
          </a:fillRef>
          <a:effectRef idx="0">
            <a:schemeClr val="accent2"/>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Eksemplar</a:t>
            </a:r>
            <a:endParaRPr b="0" lang="nb-NO" sz="2400" spc="-1" strike="noStrike">
              <a:latin typeface="Arial"/>
            </a:endParaRPr>
          </a:p>
        </p:txBody>
      </p:sp>
      <p:sp>
        <p:nvSpPr>
          <p:cNvPr id="126" name="CustomShape 5"/>
          <p:cNvSpPr/>
          <p:nvPr/>
        </p:nvSpPr>
        <p:spPr>
          <a:xfrm>
            <a:off x="4552560" y="1000080"/>
            <a:ext cx="1814400" cy="775440"/>
          </a:xfrm>
          <a:prstGeom prst="callout2">
            <a:avLst>
              <a:gd name="adj1" fmla="val 55011"/>
              <a:gd name="adj2" fmla="val -1591"/>
              <a:gd name="adj3" fmla="val 53341"/>
              <a:gd name="adj4" fmla="val -13858"/>
              <a:gd name="adj5" fmla="val 52140"/>
              <a:gd name="adj6" fmla="val -33165"/>
            </a:avLst>
          </a:prstGeom>
          <a:ln>
            <a:round/>
          </a:ln>
        </p:spPr>
        <p:style>
          <a:lnRef idx="2">
            <a:schemeClr val="dk1"/>
          </a:lnRef>
          <a:fillRef idx="1">
            <a:schemeClr val="lt1"/>
          </a:fillRef>
          <a:effectRef idx="0">
            <a:schemeClr val="dk1"/>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«Markens grøde»</a:t>
            </a:r>
            <a:endParaRPr b="0" lang="nb-NO" sz="2400" spc="-1" strike="noStrike">
              <a:latin typeface="Arial"/>
            </a:endParaRPr>
          </a:p>
        </p:txBody>
      </p:sp>
      <p:sp>
        <p:nvSpPr>
          <p:cNvPr id="127" name="CustomShape 6"/>
          <p:cNvSpPr/>
          <p:nvPr/>
        </p:nvSpPr>
        <p:spPr>
          <a:xfrm>
            <a:off x="4434840" y="2226960"/>
            <a:ext cx="3072600" cy="775440"/>
          </a:xfrm>
          <a:prstGeom prst="callout2">
            <a:avLst>
              <a:gd name="adj1" fmla="val 55011"/>
              <a:gd name="adj2" fmla="val -1591"/>
              <a:gd name="adj3" fmla="val 59543"/>
              <a:gd name="adj4" fmla="val -13858"/>
              <a:gd name="adj5" fmla="val 61650"/>
              <a:gd name="adj6" fmla="val -15730"/>
            </a:avLst>
          </a:prstGeom>
          <a:ln>
            <a:round/>
          </a:ln>
        </p:spPr>
        <p:style>
          <a:lnRef idx="2">
            <a:schemeClr val="dk1"/>
          </a:lnRef>
          <a:fillRef idx="1">
            <a:schemeClr val="lt1"/>
          </a:fillRef>
          <a:effectRef idx="0">
            <a:schemeClr val="dk1"/>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Svensk utgave av Markens grøde</a:t>
            </a:r>
            <a:endParaRPr b="0" lang="nb-NO" sz="2400" spc="-1" strike="noStrike">
              <a:latin typeface="Arial"/>
            </a:endParaRPr>
          </a:p>
        </p:txBody>
      </p:sp>
      <p:sp>
        <p:nvSpPr>
          <p:cNvPr id="128" name="CustomShape 7"/>
          <p:cNvSpPr/>
          <p:nvPr/>
        </p:nvSpPr>
        <p:spPr>
          <a:xfrm>
            <a:off x="4434840" y="3742200"/>
            <a:ext cx="2719440" cy="775440"/>
          </a:xfrm>
          <a:prstGeom prst="callout2">
            <a:avLst>
              <a:gd name="adj1" fmla="val 57078"/>
              <a:gd name="adj2" fmla="val -18805"/>
              <a:gd name="adj3" fmla="val 59543"/>
              <a:gd name="adj4" fmla="val -13858"/>
              <a:gd name="adj5" fmla="val 50072"/>
              <a:gd name="adj6" fmla="val 8125"/>
            </a:avLst>
          </a:prstGeom>
          <a:ln>
            <a:round/>
          </a:ln>
        </p:spPr>
        <p:style>
          <a:lnRef idx="2">
            <a:schemeClr val="dk1"/>
          </a:lnRef>
          <a:fillRef idx="1">
            <a:schemeClr val="lt1"/>
          </a:fillRef>
          <a:effectRef idx="0">
            <a:schemeClr val="dk1"/>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1969-utgaven</a:t>
            </a:r>
            <a:endParaRPr b="0" lang="nb-NO" sz="2400" spc="-1" strike="noStrike">
              <a:latin typeface="Arial"/>
            </a:endParaRPr>
          </a:p>
        </p:txBody>
      </p:sp>
      <p:sp>
        <p:nvSpPr>
          <p:cNvPr id="129" name="CustomShape 8"/>
          <p:cNvSpPr/>
          <p:nvPr/>
        </p:nvSpPr>
        <p:spPr>
          <a:xfrm>
            <a:off x="5139720" y="4993920"/>
            <a:ext cx="3129840" cy="775440"/>
          </a:xfrm>
          <a:prstGeom prst="callout2">
            <a:avLst>
              <a:gd name="adj1" fmla="val 65348"/>
              <a:gd name="adj2" fmla="val -24654"/>
              <a:gd name="adj3" fmla="val 59543"/>
              <a:gd name="adj4" fmla="val -13858"/>
              <a:gd name="adj5" fmla="val 70747"/>
              <a:gd name="adj6" fmla="val -38469"/>
            </a:avLst>
          </a:prstGeom>
          <a:ln>
            <a:round/>
          </a:ln>
        </p:spPr>
        <p:style>
          <a:lnRef idx="2">
            <a:schemeClr val="dk1"/>
          </a:lnRef>
          <a:fillRef idx="1">
            <a:schemeClr val="lt1"/>
          </a:fillRef>
          <a:effectRef idx="0">
            <a:schemeClr val="dk1"/>
          </a:effectRef>
          <a:fontRef idx="minor"/>
        </p:style>
        <p:txBody>
          <a:bodyPr lIns="90000" rIns="90000" tIns="45000" bIns="45000" anchor="ctr"/>
          <a:p>
            <a:pPr algn="ctr">
              <a:lnSpc>
                <a:spcPct val="100000"/>
              </a:lnSpc>
            </a:pPr>
            <a:r>
              <a:rPr b="0" lang="nb-NO" sz="2400" spc="-1" strike="noStrike">
                <a:solidFill>
                  <a:srgbClr val="000000"/>
                </a:solidFill>
                <a:latin typeface="Century Gothic"/>
              </a:rPr>
              <a:t>Mitt eksemplar</a:t>
            </a:r>
            <a:endParaRPr b="0" lang="nb-NO" sz="2400" spc="-1" strike="noStrike">
              <a:latin typeface="Arial"/>
            </a:endParaRPr>
          </a:p>
        </p:txBody>
      </p:sp>
      <p:pic>
        <p:nvPicPr>
          <p:cNvPr id="130" name="Bilde 12" descr=""/>
          <p:cNvPicPr/>
          <p:nvPr/>
        </p:nvPicPr>
        <p:blipFill>
          <a:blip r:embed="rId1"/>
          <a:stretch/>
        </p:blipFill>
        <p:spPr>
          <a:xfrm>
            <a:off x="7395840" y="13680"/>
            <a:ext cx="1747800" cy="2562840"/>
          </a:xfrm>
          <a:prstGeom prst="rect">
            <a:avLst/>
          </a:prstGeom>
          <a:ln>
            <a:noFill/>
          </a:ln>
        </p:spPr>
      </p:pic>
      <p:sp>
        <p:nvSpPr>
          <p:cNvPr id="131" name="CustomShape 9"/>
          <p:cNvSpPr/>
          <p:nvPr/>
        </p:nvSpPr>
        <p:spPr>
          <a:xfrm>
            <a:off x="7395840" y="1617840"/>
            <a:ext cx="1747800" cy="577800"/>
          </a:xfrm>
          <a:prstGeom prst="rect">
            <a:avLst/>
          </a:prstGeom>
          <a:noFill/>
          <a:ln>
            <a:noFill/>
          </a:ln>
        </p:spPr>
        <p:style>
          <a:lnRef idx="0"/>
          <a:fillRef idx="0"/>
          <a:effectRef idx="0"/>
          <a:fontRef idx="minor"/>
        </p:style>
        <p:txBody>
          <a:bodyPr lIns="90000" rIns="90000" tIns="45000" bIns="45000"/>
          <a:p>
            <a:pPr>
              <a:lnSpc>
                <a:spcPct val="100000"/>
              </a:lnSpc>
            </a:pPr>
            <a:r>
              <a:rPr b="0" lang="nb-NO" sz="3200" spc="-1" strike="noStrike">
                <a:solidFill>
                  <a:srgbClr val="000000"/>
                </a:solidFill>
                <a:latin typeface="Century Gothic"/>
              </a:rPr>
              <a:t>FRBR</a:t>
            </a:r>
            <a:endParaRPr b="0" lang="nb-NO" sz="3200" spc="-1" strike="noStrike">
              <a:latin typeface="Arial"/>
            </a:endParaRPr>
          </a:p>
        </p:txBody>
      </p:sp>
    </p:spTree>
  </p:cSld>
  <p:timing>
    <p:tnLst>
      <p:par>
        <p:cTn id="22" dur="indefinite" restart="never" nodeType="tmRoot">
          <p:childTnLst>
            <p:seq>
              <p:cTn id="23"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6056</TotalTime>
  <Application>LibreOffice/6.0.3.2$Windows_X86_64 LibreOffice_project/8f48d515416608e3a835360314dac7e47fd0b821</Application>
  <Words>2048</Words>
  <Paragraphs>366</Paragraphs>
  <Company>Melkeveien Designkontor as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2011-09-27T07:39:36Z</dcterms:created>
  <dc:creator>Stian Berger;Hilde Høgås</dc:creator>
  <dc:description/>
  <dc:language>nb-NO</dc:language>
  <cp:lastModifiedBy/>
  <dcterms:modified xsi:type="dcterms:W3CDTF">2018-04-25T16:42:33Z</dcterms:modified>
  <cp:revision>200</cp:revision>
  <dc:subject/>
  <dc:title>PowerPoint-presentasjon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Melkeveien Designkontor as</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28</vt:i4>
  </property>
  <property fmtid="{D5CDD505-2E9C-101B-9397-08002B2CF9AE}" pid="9" name="PresentationFormat">
    <vt:lpwstr>Skjermfremvisning (4:3)</vt:lpwstr>
  </property>
  <property fmtid="{D5CDD505-2E9C-101B-9397-08002B2CF9AE}" pid="10" name="ScaleCrop">
    <vt:bool>0</vt:bool>
  </property>
  <property fmtid="{D5CDD505-2E9C-101B-9397-08002B2CF9AE}" pid="11" name="ShareDoc">
    <vt:bool>0</vt:bool>
  </property>
  <property fmtid="{D5CDD505-2E9C-101B-9397-08002B2CF9AE}" pid="12" name="Slides">
    <vt:i4>30</vt:i4>
  </property>
</Properties>
</file>