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81" r:id="rId2"/>
    <p:sldId id="256" r:id="rId3"/>
    <p:sldId id="258" r:id="rId4"/>
    <p:sldId id="261" r:id="rId5"/>
    <p:sldId id="262" r:id="rId6"/>
    <p:sldId id="321" r:id="rId7"/>
    <p:sldId id="279" r:id="rId8"/>
    <p:sldId id="303" r:id="rId9"/>
    <p:sldId id="302" r:id="rId10"/>
    <p:sldId id="304" r:id="rId11"/>
    <p:sldId id="323" r:id="rId12"/>
    <p:sldId id="313" r:id="rId13"/>
    <p:sldId id="314" r:id="rId14"/>
    <p:sldId id="315" r:id="rId15"/>
    <p:sldId id="316" r:id="rId16"/>
    <p:sldId id="317" r:id="rId17"/>
    <p:sldId id="318" r:id="rId18"/>
    <p:sldId id="306" r:id="rId19"/>
    <p:sldId id="305" r:id="rId20"/>
    <p:sldId id="307" r:id="rId21"/>
    <p:sldId id="308" r:id="rId22"/>
    <p:sldId id="324" r:id="rId23"/>
    <p:sldId id="309" r:id="rId24"/>
    <p:sldId id="322" r:id="rId25"/>
    <p:sldId id="310" r:id="rId26"/>
    <p:sldId id="291" r:id="rId27"/>
    <p:sldId id="289" r:id="rId28"/>
    <p:sldId id="292" r:id="rId29"/>
    <p:sldId id="293" r:id="rId30"/>
    <p:sldId id="294" r:id="rId31"/>
    <p:sldId id="295" r:id="rId32"/>
    <p:sldId id="296" r:id="rId33"/>
    <p:sldId id="297" r:id="rId34"/>
    <p:sldId id="298" r:id="rId35"/>
    <p:sldId id="299" r:id="rId36"/>
    <p:sldId id="300" r:id="rId37"/>
    <p:sldId id="320" r:id="rId38"/>
    <p:sldId id="319" r:id="rId39"/>
    <p:sldId id="301" r:id="rId40"/>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56" autoAdjust="0"/>
    <p:restoredTop sz="63016" autoAdjust="0"/>
  </p:normalViewPr>
  <p:slideViewPr>
    <p:cSldViewPr>
      <p:cViewPr varScale="1">
        <p:scale>
          <a:sx n="47" d="100"/>
          <a:sy n="47" d="100"/>
        </p:scale>
        <p:origin x="141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774FE-4971-4DFE-A3C9-DDF43FD5D6B8}" type="datetimeFigureOut">
              <a:rPr lang="nb-NO" smtClean="0"/>
              <a:t>06.05.2014</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4ABB23-48F2-4F6A-8995-00ABC478A25C}" type="slidenum">
              <a:rPr lang="nb-NO" smtClean="0"/>
              <a:t>‹#›</a:t>
            </a:fld>
            <a:endParaRPr lang="nb-NO"/>
          </a:p>
        </p:txBody>
      </p:sp>
    </p:spTree>
    <p:extLst>
      <p:ext uri="{BB962C8B-B14F-4D97-AF65-F5344CB8AC3E}">
        <p14:creationId xmlns:p14="http://schemas.microsoft.com/office/powerpoint/2010/main" val="427614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Trude Westby – som dere ser i programmet er jeg en </a:t>
            </a:r>
            <a:r>
              <a:rPr lang="nb-NO" dirty="0" err="1" smtClean="0"/>
              <a:t>Gamebrarian</a:t>
            </a:r>
            <a:r>
              <a:rPr lang="nb-NO" dirty="0" smtClean="0"/>
              <a:t>,</a:t>
            </a:r>
            <a:r>
              <a:rPr lang="nb-NO" baseline="0" dirty="0" smtClean="0"/>
              <a:t> og jeg jobber ved NITH. Jeg har en stor kjepphest, nemlig at spill ikke bare er for barn, og mens det er flott at så mange bibliotek etter hvert har begynt å ta inn spill er det fortsatt en litt for stor tendens til at spill sees som en barneaktivitet. Da jeg ble invitert var forslag til tema bruken av spill i bibliotek for de som har gjort litt, men lurer på hva mer de kan gjøre. I dette foredraget tar jeg utgangspunkt i spill for unge og voksne. </a:t>
            </a:r>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1</a:t>
            </a:fld>
            <a:endParaRPr lang="nb-NO"/>
          </a:p>
        </p:txBody>
      </p:sp>
    </p:spTree>
    <p:extLst>
      <p:ext uri="{BB962C8B-B14F-4D97-AF65-F5344CB8AC3E}">
        <p14:creationId xmlns:p14="http://schemas.microsoft.com/office/powerpoint/2010/main" val="2987902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The Stanley </a:t>
            </a:r>
            <a:r>
              <a:rPr lang="nb-NO" sz="1200" kern="1200" dirty="0" err="1" smtClean="0">
                <a:solidFill>
                  <a:schemeClr val="tx1"/>
                </a:solidFill>
                <a:effectLst/>
                <a:latin typeface="+mn-lt"/>
                <a:ea typeface="+mn-ea"/>
                <a:cs typeface="+mn-cs"/>
              </a:rPr>
              <a:t>parable</a:t>
            </a:r>
            <a:r>
              <a:rPr lang="nb-NO" sz="1200" kern="1200" dirty="0" smtClean="0">
                <a:solidFill>
                  <a:schemeClr val="tx1"/>
                </a:solidFill>
                <a:effectLst/>
                <a:latin typeface="+mn-lt"/>
                <a:ea typeface="+mn-ea"/>
                <a:cs typeface="+mn-cs"/>
              </a:rPr>
              <a:t> som utforsker valg, frihet, historiefortelling og virkelighet. </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14</a:t>
            </a:fld>
            <a:endParaRPr lang="nb-NO"/>
          </a:p>
        </p:txBody>
      </p:sp>
    </p:spTree>
    <p:extLst>
      <p:ext uri="{BB962C8B-B14F-4D97-AF65-F5344CB8AC3E}">
        <p14:creationId xmlns:p14="http://schemas.microsoft.com/office/powerpoint/2010/main" val="209950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Eller de mer fysiske spillene, </a:t>
            </a:r>
            <a:r>
              <a:rPr lang="nb-NO" sz="1200" kern="1200" dirty="0" err="1" smtClean="0">
                <a:solidFill>
                  <a:schemeClr val="tx1"/>
                </a:solidFill>
                <a:effectLst/>
                <a:latin typeface="+mn-lt"/>
                <a:ea typeface="+mn-ea"/>
                <a:cs typeface="+mn-cs"/>
              </a:rPr>
              <a:t>Spaceteam</a:t>
            </a:r>
            <a:r>
              <a:rPr lang="nb-NO" sz="1200" kern="1200" dirty="0" smtClean="0">
                <a:solidFill>
                  <a:schemeClr val="tx1"/>
                </a:solidFill>
                <a:effectLst/>
                <a:latin typeface="+mn-lt"/>
                <a:ea typeface="+mn-ea"/>
                <a:cs typeface="+mn-cs"/>
              </a:rPr>
              <a:t> hvor man står og roper kommandoer til vennene sine, eller - kommer snart – </a:t>
            </a:r>
            <a:r>
              <a:rPr lang="nb-NO" sz="1200" kern="1200" dirty="0" err="1" smtClean="0">
                <a:solidFill>
                  <a:schemeClr val="tx1"/>
                </a:solidFill>
                <a:effectLst/>
                <a:latin typeface="+mn-lt"/>
                <a:ea typeface="+mn-ea"/>
                <a:cs typeface="+mn-cs"/>
              </a:rPr>
              <a:t>Joust</a:t>
            </a:r>
            <a:r>
              <a:rPr lang="nb-NO" sz="1200" kern="1200" dirty="0" smtClean="0">
                <a:solidFill>
                  <a:schemeClr val="tx1"/>
                </a:solidFill>
                <a:effectLst/>
                <a:latin typeface="+mn-lt"/>
                <a:ea typeface="+mn-ea"/>
                <a:cs typeface="+mn-cs"/>
              </a:rPr>
              <a:t>  https://vine.co/v/Mi799HETTQb </a:t>
            </a:r>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15</a:t>
            </a:fld>
            <a:endParaRPr lang="nb-NO"/>
          </a:p>
        </p:txBody>
      </p:sp>
    </p:spTree>
    <p:extLst>
      <p:ext uri="{BB962C8B-B14F-4D97-AF65-F5344CB8AC3E}">
        <p14:creationId xmlns:p14="http://schemas.microsoft.com/office/powerpoint/2010/main" val="3876812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Du har spill som The </a:t>
            </a:r>
            <a:r>
              <a:rPr lang="nb-NO" sz="1200" kern="1200" dirty="0" err="1" smtClean="0">
                <a:solidFill>
                  <a:schemeClr val="tx1"/>
                </a:solidFill>
                <a:effectLst/>
                <a:latin typeface="+mn-lt"/>
                <a:ea typeface="+mn-ea"/>
                <a:cs typeface="+mn-cs"/>
              </a:rPr>
              <a:t>Walking</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Dead</a:t>
            </a:r>
            <a:r>
              <a:rPr lang="nb-NO" sz="1200" kern="1200" dirty="0" smtClean="0">
                <a:solidFill>
                  <a:schemeClr val="tx1"/>
                </a:solidFill>
                <a:effectLst/>
                <a:latin typeface="+mn-lt"/>
                <a:ea typeface="+mn-ea"/>
                <a:cs typeface="+mn-cs"/>
              </a:rPr>
              <a:t> – som jeg faktisk stoppet å spille, lenge. Det er et </a:t>
            </a:r>
            <a:r>
              <a:rPr lang="nb-NO" sz="1200" kern="1200" dirty="0" err="1" smtClean="0">
                <a:solidFill>
                  <a:schemeClr val="tx1"/>
                </a:solidFill>
                <a:effectLst/>
                <a:latin typeface="+mn-lt"/>
                <a:ea typeface="+mn-ea"/>
                <a:cs typeface="+mn-cs"/>
              </a:rPr>
              <a:t>adventurespill</a:t>
            </a:r>
            <a:r>
              <a:rPr lang="nb-NO" sz="1200" kern="1200" dirty="0" smtClean="0">
                <a:solidFill>
                  <a:schemeClr val="tx1"/>
                </a:solidFill>
                <a:effectLst/>
                <a:latin typeface="+mn-lt"/>
                <a:ea typeface="+mn-ea"/>
                <a:cs typeface="+mn-cs"/>
              </a:rPr>
              <a:t>, med en rekke valg som man må ta RASKT når situasjoner oppstår. Jeg valgte å redde et barn fordi jeg håpet at familien til barnet ville ta meg med på båten sin, og reddet derfor ikke mannen som trengtes på gården for å ta seg av sin familie. Det er kanskje ikke noe rett valg i denne situasjonen, men jeg endte med å tenke «Er dette MEG? Er jeg så kald og beregnende?»</a:t>
            </a:r>
          </a:p>
          <a:p>
            <a:r>
              <a:rPr lang="nb-NO" sz="1200" kern="1200" dirty="0" smtClean="0">
                <a:solidFill>
                  <a:schemeClr val="tx1"/>
                </a:solidFill>
                <a:effectLst/>
                <a:latin typeface="+mn-lt"/>
                <a:ea typeface="+mn-ea"/>
                <a:cs typeface="+mn-cs"/>
              </a:rPr>
              <a:t>Tobias </a:t>
            </a:r>
            <a:r>
              <a:rPr lang="nb-NO" sz="1200" kern="1200" dirty="0" err="1" smtClean="0">
                <a:solidFill>
                  <a:schemeClr val="tx1"/>
                </a:solidFill>
                <a:effectLst/>
                <a:latin typeface="+mn-lt"/>
                <a:ea typeface="+mn-ea"/>
                <a:cs typeface="+mn-cs"/>
              </a:rPr>
              <a:t>Staaby</a:t>
            </a:r>
            <a:r>
              <a:rPr lang="nb-NO" sz="1200" kern="1200" dirty="0" smtClean="0">
                <a:solidFill>
                  <a:schemeClr val="tx1"/>
                </a:solidFill>
                <a:effectLst/>
                <a:latin typeface="+mn-lt"/>
                <a:ea typeface="+mn-ea"/>
                <a:cs typeface="+mn-cs"/>
              </a:rPr>
              <a:t> fra Bergen bruker forøvrig The </a:t>
            </a:r>
            <a:r>
              <a:rPr lang="nb-NO" sz="1200" kern="1200" dirty="0" err="1" smtClean="0">
                <a:solidFill>
                  <a:schemeClr val="tx1"/>
                </a:solidFill>
                <a:effectLst/>
                <a:latin typeface="+mn-lt"/>
                <a:ea typeface="+mn-ea"/>
                <a:cs typeface="+mn-cs"/>
              </a:rPr>
              <a:t>Walking</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Dead</a:t>
            </a:r>
            <a:r>
              <a:rPr lang="nb-NO" sz="1200" kern="1200" dirty="0" smtClean="0">
                <a:solidFill>
                  <a:schemeClr val="tx1"/>
                </a:solidFill>
                <a:effectLst/>
                <a:latin typeface="+mn-lt"/>
                <a:ea typeface="+mn-ea"/>
                <a:cs typeface="+mn-cs"/>
              </a:rPr>
              <a:t> i etikk-forelesninger på VGS (</a:t>
            </a:r>
            <a:r>
              <a:rPr lang="nb-NO" sz="1200" kern="1200" dirty="0" err="1" smtClean="0">
                <a:solidFill>
                  <a:schemeClr val="tx1"/>
                </a:solidFill>
                <a:effectLst/>
                <a:latin typeface="+mn-lt"/>
                <a:ea typeface="+mn-ea"/>
                <a:cs typeface="+mn-cs"/>
              </a:rPr>
              <a:t>Zombie</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Based</a:t>
            </a:r>
            <a:r>
              <a:rPr lang="nb-NO" sz="1200" kern="1200" dirty="0" smtClean="0">
                <a:solidFill>
                  <a:schemeClr val="tx1"/>
                </a:solidFill>
                <a:effectLst/>
                <a:latin typeface="+mn-lt"/>
                <a:ea typeface="+mn-ea"/>
                <a:cs typeface="+mn-cs"/>
              </a:rPr>
              <a:t> Learning). De spiller sammen i klassen, og så pauser han spillet ved kritiske valg og ber dem argumentere seg frem til hva de bør gjøre basert på etikk-prinsipper han har lagt frem i undervisningen tidligere.</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16</a:t>
            </a:fld>
            <a:endParaRPr lang="nb-NO"/>
          </a:p>
        </p:txBody>
      </p:sp>
    </p:spTree>
    <p:extLst>
      <p:ext uri="{BB962C8B-B14F-4D97-AF65-F5344CB8AC3E}">
        <p14:creationId xmlns:p14="http://schemas.microsoft.com/office/powerpoint/2010/main" val="337892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Foreleserne hos oss snakker en del om </a:t>
            </a:r>
            <a:r>
              <a:rPr lang="nb-NO" sz="1200" kern="1200" dirty="0" err="1" smtClean="0">
                <a:solidFill>
                  <a:schemeClr val="tx1"/>
                </a:solidFill>
                <a:effectLst/>
                <a:latin typeface="+mn-lt"/>
                <a:ea typeface="+mn-ea"/>
                <a:cs typeface="+mn-cs"/>
              </a:rPr>
              <a:t>Emergent</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Gameplay</a:t>
            </a:r>
            <a:r>
              <a:rPr lang="nb-NO" sz="1200" kern="1200" dirty="0" smtClean="0">
                <a:solidFill>
                  <a:schemeClr val="tx1"/>
                </a:solidFill>
                <a:effectLst/>
                <a:latin typeface="+mn-lt"/>
                <a:ea typeface="+mn-ea"/>
                <a:cs typeface="+mn-cs"/>
              </a:rPr>
              <a:t>: Det er mange måter å ta i bruk spill på, og ofte vil spillerne overraske deg og gjøre ting du ikke hadde planlagt inn. Gi dem en sjanse. Dette gjelder spillutviklere – men også bibliotekene som tilbyr spill. </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17</a:t>
            </a:fld>
            <a:endParaRPr lang="nb-NO"/>
          </a:p>
        </p:txBody>
      </p:sp>
    </p:spTree>
    <p:extLst>
      <p:ext uri="{BB962C8B-B14F-4D97-AF65-F5344CB8AC3E}">
        <p14:creationId xmlns:p14="http://schemas.microsoft.com/office/powerpoint/2010/main" val="2484291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Dere som har spill stående fremme og tilgjengelig i biblioteket: Har dere observert hvordan folk spiller? De spiller ofte sammen – de ser på, kommenterer, heier, konkurrerer, samarbeider, diskuterer. Spill er en sosial greie.</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18</a:t>
            </a:fld>
            <a:endParaRPr lang="nb-NO"/>
          </a:p>
        </p:txBody>
      </p:sp>
    </p:spTree>
    <p:extLst>
      <p:ext uri="{BB962C8B-B14F-4D97-AF65-F5344CB8AC3E}">
        <p14:creationId xmlns:p14="http://schemas.microsoft.com/office/powerpoint/2010/main" val="2446499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 tillegg er det stadig flere som gjør som </a:t>
            </a:r>
            <a:r>
              <a:rPr lang="nb-NO" sz="1200" kern="1200" dirty="0" err="1" smtClean="0">
                <a:solidFill>
                  <a:schemeClr val="tx1"/>
                </a:solidFill>
                <a:effectLst/>
                <a:latin typeface="+mn-lt"/>
                <a:ea typeface="+mn-ea"/>
                <a:cs typeface="+mn-cs"/>
              </a:rPr>
              <a:t>Sicart</a:t>
            </a:r>
            <a:r>
              <a:rPr lang="nb-NO" sz="1200" kern="1200" dirty="0" smtClean="0">
                <a:solidFill>
                  <a:schemeClr val="tx1"/>
                </a:solidFill>
                <a:effectLst/>
                <a:latin typeface="+mn-lt"/>
                <a:ea typeface="+mn-ea"/>
                <a:cs typeface="+mn-cs"/>
              </a:rPr>
              <a:t>, og snakker om kombinasjonen av lek og spill. (Så mye enklere på engelsk: PLAY!) </a:t>
            </a:r>
            <a:r>
              <a:rPr lang="nb-NO" sz="1200" kern="1200" dirty="0" err="1" smtClean="0">
                <a:solidFill>
                  <a:schemeClr val="tx1"/>
                </a:solidFill>
                <a:effectLst/>
                <a:latin typeface="+mn-lt"/>
                <a:ea typeface="+mn-ea"/>
                <a:cs typeface="+mn-cs"/>
              </a:rPr>
              <a:t>Playfulness</a:t>
            </a:r>
            <a:r>
              <a:rPr lang="nb-NO" sz="1200" kern="1200" dirty="0" smtClean="0">
                <a:solidFill>
                  <a:schemeClr val="tx1"/>
                </a:solidFill>
                <a:effectLst/>
                <a:latin typeface="+mn-lt"/>
                <a:ea typeface="+mn-ea"/>
                <a:cs typeface="+mn-cs"/>
              </a:rPr>
              <a:t> – begrep brukt stadig oftere både inn i bedriftsstrategier, i markedsføring, i utdanning og andre områder. En blanding av fysiske og digitale spill – noe med å bruke rommet annerledes, samhandle </a:t>
            </a:r>
            <a:r>
              <a:rPr lang="nb-NO" sz="1200" kern="1200" dirty="0" err="1" smtClean="0">
                <a:solidFill>
                  <a:schemeClr val="tx1"/>
                </a:solidFill>
                <a:effectLst/>
                <a:latin typeface="+mn-lt"/>
                <a:ea typeface="+mn-ea"/>
                <a:cs typeface="+mn-cs"/>
              </a:rPr>
              <a:t>anderledes</a:t>
            </a:r>
            <a:r>
              <a:rPr lang="nb-NO" sz="1200" kern="1200" dirty="0" smtClean="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19</a:t>
            </a:fld>
            <a:endParaRPr lang="nb-NO"/>
          </a:p>
        </p:txBody>
      </p:sp>
    </p:spTree>
    <p:extLst>
      <p:ext uri="{BB962C8B-B14F-4D97-AF65-F5344CB8AC3E}">
        <p14:creationId xmlns:p14="http://schemas.microsoft.com/office/powerpoint/2010/main" val="4174266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Mye fokus om dagen på bibliotek som møteplass og bibliotek som debattarena. Spill og lek passer rett inn der. </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20</a:t>
            </a:fld>
            <a:endParaRPr lang="nb-NO"/>
          </a:p>
        </p:txBody>
      </p:sp>
    </p:spTree>
    <p:extLst>
      <p:ext uri="{BB962C8B-B14F-4D97-AF65-F5344CB8AC3E}">
        <p14:creationId xmlns:p14="http://schemas.microsoft.com/office/powerpoint/2010/main" val="487366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Dere har sikkert sett det – boksirkel, debattmøte, forfattertreff eller mellom hyllene i hverdagen. Folk kommer inn, litt stive i kroppsspråket, setter seg på bakerste rad med minst et sete mellom seg og nestemann, venter til den forrige personen er ferdig med å kikke i hylla før de går bort selv. Det er sjelden man tar initiativet til en samtale mellom </a:t>
            </a:r>
            <a:r>
              <a:rPr lang="nb-NO" sz="1200" kern="1200" dirty="0" err="1" smtClean="0">
                <a:solidFill>
                  <a:schemeClr val="tx1"/>
                </a:solidFill>
                <a:effectLst/>
                <a:latin typeface="+mn-lt"/>
                <a:ea typeface="+mn-ea"/>
                <a:cs typeface="+mn-cs"/>
              </a:rPr>
              <a:t>bokradene</a:t>
            </a:r>
            <a:r>
              <a:rPr lang="nb-NO" sz="1200" kern="1200" dirty="0" smtClean="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21</a:t>
            </a:fld>
            <a:endParaRPr lang="nb-NO"/>
          </a:p>
        </p:txBody>
      </p:sp>
    </p:spTree>
    <p:extLst>
      <p:ext uri="{BB962C8B-B14F-4D97-AF65-F5344CB8AC3E}">
        <p14:creationId xmlns:p14="http://schemas.microsoft.com/office/powerpoint/2010/main" val="1479004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Har dere også sett hva spill og lek gjør med vilt fremmede mennesker? Når de tør å hoppe ut i det? Denne filmsnutten er fra et </a:t>
            </a:r>
            <a:r>
              <a:rPr lang="nb-NO" sz="1200" kern="1200" dirty="0" err="1" smtClean="0">
                <a:solidFill>
                  <a:schemeClr val="tx1"/>
                </a:solidFill>
                <a:effectLst/>
                <a:latin typeface="+mn-lt"/>
                <a:ea typeface="+mn-ea"/>
                <a:cs typeface="+mn-cs"/>
              </a:rPr>
              <a:t>reklamestunt</a:t>
            </a:r>
            <a:r>
              <a:rPr lang="nb-NO" sz="1200" kern="1200" dirty="0" smtClean="0">
                <a:solidFill>
                  <a:schemeClr val="tx1"/>
                </a:solidFill>
                <a:effectLst/>
                <a:latin typeface="+mn-lt"/>
                <a:ea typeface="+mn-ea"/>
                <a:cs typeface="+mn-cs"/>
              </a:rPr>
              <a:t> i Nederland. </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22</a:t>
            </a:fld>
            <a:endParaRPr lang="nb-NO"/>
          </a:p>
        </p:txBody>
      </p:sp>
    </p:spTree>
    <p:extLst>
      <p:ext uri="{BB962C8B-B14F-4D97-AF65-F5344CB8AC3E}">
        <p14:creationId xmlns:p14="http://schemas.microsoft.com/office/powerpoint/2010/main" val="2739644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Dette er fra London før OL – 99 </a:t>
            </a:r>
            <a:r>
              <a:rPr lang="nb-NO" sz="1200" kern="1200" dirty="0" err="1" smtClean="0">
                <a:solidFill>
                  <a:schemeClr val="tx1"/>
                </a:solidFill>
                <a:effectLst/>
                <a:latin typeface="+mn-lt"/>
                <a:ea typeface="+mn-ea"/>
                <a:cs typeface="+mn-cs"/>
              </a:rPr>
              <a:t>tiny</a:t>
            </a:r>
            <a:r>
              <a:rPr lang="nb-NO" sz="1200" kern="1200" dirty="0" smtClean="0">
                <a:solidFill>
                  <a:schemeClr val="tx1"/>
                </a:solidFill>
                <a:effectLst/>
                <a:latin typeface="+mn-lt"/>
                <a:ea typeface="+mn-ea"/>
                <a:cs typeface="+mn-cs"/>
              </a:rPr>
              <a:t> games ble plassert ut i byen for å få opp stemningen og få folk til å møtes/snakke sammen på nye måter før og under arrangementet.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E74ABB23-48F2-4F6A-8995-00ABC478A25C}" type="slidenum">
              <a:rPr lang="nb-NO" smtClean="0"/>
              <a:t>23</a:t>
            </a:fld>
            <a:endParaRPr lang="nb-NO"/>
          </a:p>
        </p:txBody>
      </p:sp>
    </p:spTree>
    <p:extLst>
      <p:ext uri="{BB962C8B-B14F-4D97-AF65-F5344CB8AC3E}">
        <p14:creationId xmlns:p14="http://schemas.microsoft.com/office/powerpoint/2010/main" val="33129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Jeg har en tendens</a:t>
            </a:r>
            <a:r>
              <a:rPr lang="nb-NO" baseline="0" dirty="0" smtClean="0"/>
              <a:t> til å snakke fryktelig fort når jeg blir entusiastisk, og som dere ser er jeg veldig interessert i spill – så da kan dere tenke dere! Det er lov å be meg sakke ned, eller spørre om det er noe dere ikke helt får med dere. Samtidig har jeg egentlig litt mer å si enn jeg har tid til i dag, </a:t>
            </a:r>
            <a:r>
              <a:rPr lang="nb-NO" baseline="0" dirty="0" err="1" smtClean="0"/>
              <a:t>såååå</a:t>
            </a:r>
            <a:r>
              <a:rPr lang="nb-NO" baseline="0" dirty="0" smtClean="0"/>
              <a:t>… det er ikke sikkert jeg svarer. Jeg snakker gjerne med folk etterpå :D </a:t>
            </a:r>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6</a:t>
            </a:fld>
            <a:endParaRPr lang="nb-NO"/>
          </a:p>
        </p:txBody>
      </p:sp>
    </p:spTree>
    <p:extLst>
      <p:ext uri="{BB962C8B-B14F-4D97-AF65-F5344CB8AC3E}">
        <p14:creationId xmlns:p14="http://schemas.microsoft.com/office/powerpoint/2010/main" val="3055182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Og hvis det er lagt til rette for lek og spill vil det bli lekt og spilt. Eksemplifisert i denne </a:t>
            </a:r>
            <a:r>
              <a:rPr lang="nb-NO" sz="1200" kern="1200" dirty="0" err="1" smtClean="0">
                <a:solidFill>
                  <a:schemeClr val="tx1"/>
                </a:solidFill>
                <a:effectLst/>
                <a:latin typeface="+mn-lt"/>
                <a:ea typeface="+mn-ea"/>
                <a:cs typeface="+mn-cs"/>
              </a:rPr>
              <a:t>tweeten</a:t>
            </a:r>
            <a:r>
              <a:rPr lang="nb-NO" sz="1200" kern="1200" dirty="0" smtClean="0">
                <a:solidFill>
                  <a:schemeClr val="tx1"/>
                </a:solidFill>
                <a:effectLst/>
                <a:latin typeface="+mn-lt"/>
                <a:ea typeface="+mn-ea"/>
                <a:cs typeface="+mn-cs"/>
              </a:rPr>
              <a:t> fra litt tidligere i vår. Folk lar seg rive med og plutselig har man en helt annen tone i rommet!</a:t>
            </a:r>
          </a:p>
          <a:p>
            <a:r>
              <a:rPr lang="nb-NO" sz="1200" kern="1200" dirty="0" smtClean="0">
                <a:solidFill>
                  <a:schemeClr val="tx1"/>
                </a:solidFill>
                <a:effectLst/>
                <a:latin typeface="+mn-lt"/>
                <a:ea typeface="+mn-ea"/>
                <a:cs typeface="+mn-cs"/>
              </a:rPr>
              <a:t>Sier ikke at man skal tvinge alle debatt-tilskuere til å hoppe paradis før debatten, men hvis man HAR et tilgjengelig vil noen hoppe. Det gjelder dataspill også, konsoller, DDR-matter, gamle arkademaskiner er gull om man kan få tak i dem. Det kombinerer historie, kultur og </a:t>
            </a:r>
            <a:r>
              <a:rPr lang="nb-NO" sz="1200" kern="1200" dirty="0" err="1" smtClean="0">
                <a:solidFill>
                  <a:schemeClr val="tx1"/>
                </a:solidFill>
                <a:effectLst/>
                <a:latin typeface="+mn-lt"/>
                <a:ea typeface="+mn-ea"/>
                <a:cs typeface="+mn-cs"/>
              </a:rPr>
              <a:t>mingling</a:t>
            </a:r>
            <a:r>
              <a:rPr lang="nb-NO" sz="1200" kern="1200" dirty="0" smtClean="0">
                <a:solidFill>
                  <a:schemeClr val="tx1"/>
                </a:solidFill>
                <a:effectLst/>
                <a:latin typeface="+mn-lt"/>
                <a:ea typeface="+mn-ea"/>
                <a:cs typeface="+mn-cs"/>
              </a:rPr>
              <a:t> i pauser. Det gjør at fremmede kommer i snakk på en annen måte. </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24</a:t>
            </a:fld>
            <a:endParaRPr lang="nb-NO"/>
          </a:p>
        </p:txBody>
      </p:sp>
    </p:spTree>
    <p:extLst>
      <p:ext uri="{BB962C8B-B14F-4D97-AF65-F5344CB8AC3E}">
        <p14:creationId xmlns:p14="http://schemas.microsoft.com/office/powerpoint/2010/main" val="2537360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Fra Aarhus – disse to kjente ikke hverandre fra før, men siden spillet er et </a:t>
            </a:r>
            <a:r>
              <a:rPr lang="nb-NO" sz="1200" kern="1200" dirty="0" err="1" smtClean="0">
                <a:solidFill>
                  <a:schemeClr val="tx1"/>
                </a:solidFill>
                <a:effectLst/>
                <a:latin typeface="+mn-lt"/>
                <a:ea typeface="+mn-ea"/>
                <a:cs typeface="+mn-cs"/>
              </a:rPr>
              <a:t>tospillerspill</a:t>
            </a:r>
            <a:r>
              <a:rPr lang="nb-NO" sz="1200" kern="1200" dirty="0" smtClean="0">
                <a:solidFill>
                  <a:schemeClr val="tx1"/>
                </a:solidFill>
                <a:effectLst/>
                <a:latin typeface="+mn-lt"/>
                <a:ea typeface="+mn-ea"/>
                <a:cs typeface="+mn-cs"/>
              </a:rPr>
              <a:t> ble de sittende sammen. De hadde antageligvis ikke vekslet to ord om det ikke var for spillet. </a:t>
            </a:r>
          </a:p>
          <a:p>
            <a:r>
              <a:rPr lang="nb-NO" sz="1200" kern="1200" dirty="0" smtClean="0">
                <a:solidFill>
                  <a:schemeClr val="tx1"/>
                </a:solidFill>
                <a:effectLst/>
                <a:latin typeface="+mn-lt"/>
                <a:ea typeface="+mn-ea"/>
                <a:cs typeface="+mn-cs"/>
              </a:rPr>
              <a:t>Det beste er at denne møteplassfunksjonaliteten ikke forutsetter de mest </a:t>
            </a:r>
            <a:r>
              <a:rPr lang="nb-NO" sz="1200" kern="1200" dirty="0" err="1" smtClean="0">
                <a:solidFill>
                  <a:schemeClr val="tx1"/>
                </a:solidFill>
                <a:effectLst/>
                <a:latin typeface="+mn-lt"/>
                <a:ea typeface="+mn-ea"/>
                <a:cs typeface="+mn-cs"/>
              </a:rPr>
              <a:t>shiny</a:t>
            </a:r>
            <a:r>
              <a:rPr lang="nb-NO" sz="1200" kern="1200" dirty="0" smtClean="0">
                <a:solidFill>
                  <a:schemeClr val="tx1"/>
                </a:solidFill>
                <a:effectLst/>
                <a:latin typeface="+mn-lt"/>
                <a:ea typeface="+mn-ea"/>
                <a:cs typeface="+mn-cs"/>
              </a:rPr>
              <a:t> konsollene eller de nyeste storspillene. Forutsetningene er at det ser innbydende ut, at det ser ut som om det er LOV og at det er intuitivt å hoppe ut i det.</a:t>
            </a:r>
          </a:p>
          <a:p>
            <a:r>
              <a:rPr lang="nb-NO" sz="1200" kern="1200" dirty="0" smtClean="0">
                <a:solidFill>
                  <a:schemeClr val="tx1"/>
                </a:solidFill>
                <a:effectLst/>
                <a:latin typeface="+mn-lt"/>
                <a:ea typeface="+mn-ea"/>
                <a:cs typeface="+mn-cs"/>
              </a:rPr>
              <a:t>Et Wii-spill på storskjerm, en Xbox med Kinect og en skjerm så man ser seg selv i bildet når man går forbi, en ansatt eller to som drar i gang en utfordring, en arkademaskin med innbydende knapper. Noen vil trykke på ting, andre vil komme for å se på. </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25</a:t>
            </a:fld>
            <a:endParaRPr lang="nb-NO"/>
          </a:p>
        </p:txBody>
      </p:sp>
    </p:spTree>
    <p:extLst>
      <p:ext uri="{BB962C8B-B14F-4D97-AF65-F5344CB8AC3E}">
        <p14:creationId xmlns:p14="http://schemas.microsoft.com/office/powerpoint/2010/main" val="529132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Da jeg ble invitert var forslaget til emne konkrete forslag til aktiviteter. Nå har jeg snakket bort tida mi på hva spill kan bety – så dette blir en kjapp gjennomgang: </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26</a:t>
            </a:fld>
            <a:endParaRPr lang="nb-NO"/>
          </a:p>
        </p:txBody>
      </p:sp>
    </p:spTree>
    <p:extLst>
      <p:ext uri="{BB962C8B-B14F-4D97-AF65-F5344CB8AC3E}">
        <p14:creationId xmlns:p14="http://schemas.microsoft.com/office/powerpoint/2010/main" val="357533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Norges Informasjonsteknologiske Høgskole,</a:t>
            </a:r>
            <a:r>
              <a:rPr lang="nb-NO" baseline="0" dirty="0" smtClean="0"/>
              <a:t> privat høgskole i Oslo som tilbyr bachelor i blant annet spilldesign, </a:t>
            </a:r>
            <a:r>
              <a:rPr lang="nb-NO" baseline="0" dirty="0" err="1" smtClean="0"/>
              <a:t>spillprogrammering</a:t>
            </a:r>
            <a:r>
              <a:rPr lang="nb-NO" baseline="0" dirty="0" smtClean="0"/>
              <a:t> og 3d-grafikk. </a:t>
            </a:r>
            <a:r>
              <a:rPr lang="nb-NO" sz="1200" kern="1200" dirty="0" smtClean="0">
                <a:solidFill>
                  <a:schemeClr val="tx1"/>
                </a:solidFill>
                <a:effectLst/>
                <a:latin typeface="+mn-lt"/>
                <a:ea typeface="+mn-ea"/>
                <a:cs typeface="+mn-cs"/>
              </a:rPr>
              <a:t>Jeg er så heldig at jeg får jobbe tett med </a:t>
            </a:r>
            <a:r>
              <a:rPr lang="nb-NO" sz="1200" kern="1200" dirty="0" err="1" smtClean="0">
                <a:solidFill>
                  <a:schemeClr val="tx1"/>
                </a:solidFill>
                <a:effectLst/>
                <a:latin typeface="+mn-lt"/>
                <a:ea typeface="+mn-ea"/>
                <a:cs typeface="+mn-cs"/>
              </a:rPr>
              <a:t>spillforelesere</a:t>
            </a:r>
            <a:r>
              <a:rPr lang="nb-NO" sz="1200" kern="1200" dirty="0" smtClean="0">
                <a:solidFill>
                  <a:schemeClr val="tx1"/>
                </a:solidFill>
                <a:effectLst/>
                <a:latin typeface="+mn-lt"/>
                <a:ea typeface="+mn-ea"/>
                <a:cs typeface="+mn-cs"/>
              </a:rPr>
              <a:t> og studenter. Jeg får også lov til å bruke en del tid på </a:t>
            </a:r>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7</a:t>
            </a:fld>
            <a:endParaRPr lang="nb-NO"/>
          </a:p>
        </p:txBody>
      </p:sp>
    </p:spTree>
    <p:extLst>
      <p:ext uri="{BB962C8B-B14F-4D97-AF65-F5344CB8AC3E}">
        <p14:creationId xmlns:p14="http://schemas.microsoft.com/office/powerpoint/2010/main" val="287672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err="1" smtClean="0">
                <a:solidFill>
                  <a:schemeClr val="tx1"/>
                </a:solidFill>
                <a:effectLst/>
                <a:latin typeface="+mn-lt"/>
                <a:ea typeface="+mn-ea"/>
                <a:cs typeface="+mn-cs"/>
              </a:rPr>
              <a:t>Gamebrarians</a:t>
            </a:r>
            <a:r>
              <a:rPr lang="nb-NO" sz="1200" kern="1200" dirty="0" smtClean="0">
                <a:solidFill>
                  <a:schemeClr val="tx1"/>
                </a:solidFill>
                <a:effectLst/>
                <a:latin typeface="+mn-lt"/>
                <a:ea typeface="+mn-ea"/>
                <a:cs typeface="+mn-cs"/>
              </a:rPr>
              <a:t> i Norge og i Norden. Blant annet med Nordisk </a:t>
            </a:r>
            <a:r>
              <a:rPr lang="nb-NO" sz="1200" kern="1200" dirty="0" err="1" smtClean="0">
                <a:solidFill>
                  <a:schemeClr val="tx1"/>
                </a:solidFill>
                <a:effectLst/>
                <a:latin typeface="+mn-lt"/>
                <a:ea typeface="+mn-ea"/>
                <a:cs typeface="+mn-cs"/>
              </a:rPr>
              <a:t>spilldag</a:t>
            </a:r>
            <a:r>
              <a:rPr lang="nb-NO" sz="1200" kern="1200" dirty="0" smtClean="0">
                <a:solidFill>
                  <a:schemeClr val="tx1"/>
                </a:solidFill>
                <a:effectLst/>
                <a:latin typeface="+mn-lt"/>
                <a:ea typeface="+mn-ea"/>
                <a:cs typeface="+mn-cs"/>
              </a:rPr>
              <a:t> og med samarbeid mellom bibliotekarer som jobber med spill. Anbefaler disse to gruppene for alle som har interessen.</a:t>
            </a:r>
          </a:p>
          <a:p>
            <a:r>
              <a:rPr lang="nb-NO" sz="1200" kern="1200" dirty="0" smtClean="0">
                <a:solidFill>
                  <a:schemeClr val="tx1"/>
                </a:solidFill>
                <a:effectLst/>
                <a:latin typeface="+mn-lt"/>
                <a:ea typeface="+mn-ea"/>
                <a:cs typeface="+mn-cs"/>
              </a:rPr>
              <a:t>Jeg har mye på hjertet i dag, og kommer til å snakke fort og mye - ta veldig gjerne kontakt med meg etter, jeg gir også fra meg slidesene hvis noen vil gå tilbake og se hva det egentlig var jeg nevnte.</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8</a:t>
            </a:fld>
            <a:endParaRPr lang="nb-NO"/>
          </a:p>
        </p:txBody>
      </p:sp>
    </p:spTree>
    <p:extLst>
      <p:ext uri="{BB962C8B-B14F-4D97-AF65-F5344CB8AC3E}">
        <p14:creationId xmlns:p14="http://schemas.microsoft.com/office/powerpoint/2010/main" val="267593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Skal ikke si noe særlig om SPILL SOM KULTUR. Dette vet vi jo nå, det er liksom ferdig snakka og skrevet. Spill som kultur er et faktum.</a:t>
            </a:r>
          </a:p>
          <a:p>
            <a:r>
              <a:rPr lang="nb-NO" sz="1200" kern="1200" dirty="0" smtClean="0">
                <a:solidFill>
                  <a:schemeClr val="tx1"/>
                </a:solidFill>
                <a:effectLst/>
                <a:latin typeface="+mn-lt"/>
                <a:ea typeface="+mn-ea"/>
                <a:cs typeface="+mn-cs"/>
              </a:rPr>
              <a:t>Men når vi så har disse uttrykkene for kultur på hyllene. Hva skal vi gjøre med dem? Kanskje mer interessant - hva kan de gjøre for oss?</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9</a:t>
            </a:fld>
            <a:endParaRPr lang="nb-NO"/>
          </a:p>
        </p:txBody>
      </p:sp>
    </p:spTree>
    <p:extLst>
      <p:ext uri="{BB962C8B-B14F-4D97-AF65-F5344CB8AC3E}">
        <p14:creationId xmlns:p14="http://schemas.microsoft.com/office/powerpoint/2010/main" val="2854186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Miguel </a:t>
            </a:r>
            <a:r>
              <a:rPr lang="nb-NO" sz="1200" kern="1200" dirty="0" err="1" smtClean="0">
                <a:solidFill>
                  <a:schemeClr val="tx1"/>
                </a:solidFill>
                <a:effectLst/>
                <a:latin typeface="+mn-lt"/>
                <a:ea typeface="+mn-ea"/>
                <a:cs typeface="+mn-cs"/>
              </a:rPr>
              <a:t>Sicart</a:t>
            </a:r>
            <a:r>
              <a:rPr lang="nb-NO" sz="1200" kern="1200" dirty="0" smtClean="0">
                <a:solidFill>
                  <a:schemeClr val="tx1"/>
                </a:solidFill>
                <a:effectLst/>
                <a:latin typeface="+mn-lt"/>
                <a:ea typeface="+mn-ea"/>
                <a:cs typeface="+mn-cs"/>
              </a:rPr>
              <a:t> – </a:t>
            </a:r>
            <a:r>
              <a:rPr lang="nb-NO" sz="1200" kern="1200" dirty="0" err="1" smtClean="0">
                <a:solidFill>
                  <a:schemeClr val="tx1"/>
                </a:solidFill>
                <a:effectLst/>
                <a:latin typeface="+mn-lt"/>
                <a:ea typeface="+mn-ea"/>
                <a:cs typeface="+mn-cs"/>
              </a:rPr>
              <a:t>spillforsker</a:t>
            </a:r>
            <a:r>
              <a:rPr lang="nb-NO" sz="1200" kern="1200" dirty="0" smtClean="0">
                <a:solidFill>
                  <a:schemeClr val="tx1"/>
                </a:solidFill>
                <a:effectLst/>
                <a:latin typeface="+mn-lt"/>
                <a:ea typeface="+mn-ea"/>
                <a:cs typeface="+mn-cs"/>
              </a:rPr>
              <a:t> ved IT-universitetet i København. Her fra en </a:t>
            </a:r>
            <a:r>
              <a:rPr lang="nb-NO" sz="1200" kern="1200" dirty="0" err="1" smtClean="0">
                <a:solidFill>
                  <a:schemeClr val="tx1"/>
                </a:solidFill>
                <a:effectLst/>
                <a:latin typeface="+mn-lt"/>
                <a:ea typeface="+mn-ea"/>
                <a:cs typeface="+mn-cs"/>
              </a:rPr>
              <a:t>spillkonferanse</a:t>
            </a:r>
            <a:r>
              <a:rPr lang="nb-NO" sz="1200" kern="1200" dirty="0" smtClean="0">
                <a:solidFill>
                  <a:schemeClr val="tx1"/>
                </a:solidFill>
                <a:effectLst/>
                <a:latin typeface="+mn-lt"/>
                <a:ea typeface="+mn-ea"/>
                <a:cs typeface="+mn-cs"/>
              </a:rPr>
              <a:t> tidligere i år</a:t>
            </a:r>
            <a:r>
              <a:rPr lang="nb-NO" sz="1200" kern="1200" dirty="0" smtClean="0">
                <a:solidFill>
                  <a:schemeClr val="tx1"/>
                </a:solidFill>
                <a:effectLst/>
                <a:latin typeface="+mn-lt"/>
                <a:ea typeface="+mn-ea"/>
                <a:cs typeface="+mn-cs"/>
              </a:rPr>
              <a:t>. Han</a:t>
            </a:r>
            <a:r>
              <a:rPr lang="nb-NO" sz="1200" kern="1200" baseline="0" dirty="0" smtClean="0">
                <a:solidFill>
                  <a:schemeClr val="tx1"/>
                </a:solidFill>
                <a:effectLst/>
                <a:latin typeface="+mn-lt"/>
                <a:ea typeface="+mn-ea"/>
                <a:cs typeface="+mn-cs"/>
              </a:rPr>
              <a:t> skriver om noe som er en av mine kjepphester også: Spill er ikke bare for barn!</a:t>
            </a:r>
            <a:r>
              <a:rPr lang="nb-NO" sz="1200"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Han mener at spill har potensiale til så mye mer enn tom underholdning. Elsker sitatet.</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10</a:t>
            </a:fld>
            <a:endParaRPr lang="nb-NO"/>
          </a:p>
        </p:txBody>
      </p:sp>
    </p:spTree>
    <p:extLst>
      <p:ext uri="{BB962C8B-B14F-4D97-AF65-F5344CB8AC3E}">
        <p14:creationId xmlns:p14="http://schemas.microsoft.com/office/powerpoint/2010/main" val="423952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er ikke nødvendigvis spillet selv som har verdi. </a:t>
            </a:r>
            <a:r>
              <a:rPr lang="nb-NO" sz="1200" kern="1200" dirty="0" err="1" smtClean="0">
                <a:solidFill>
                  <a:schemeClr val="tx1"/>
                </a:solidFill>
                <a:effectLst/>
                <a:latin typeface="+mn-lt"/>
                <a:ea typeface="+mn-ea"/>
                <a:cs typeface="+mn-cs"/>
              </a:rPr>
              <a:t>Mirror’s</a:t>
            </a:r>
            <a:r>
              <a:rPr lang="nb-NO" sz="1200" kern="1200" dirty="0" smtClean="0">
                <a:solidFill>
                  <a:schemeClr val="tx1"/>
                </a:solidFill>
                <a:effectLst/>
                <a:latin typeface="+mn-lt"/>
                <a:ea typeface="+mn-ea"/>
                <a:cs typeface="+mn-cs"/>
              </a:rPr>
              <a:t> Edge, </a:t>
            </a:r>
            <a:r>
              <a:rPr lang="nb-NO" sz="1200" kern="1200" dirty="0" err="1" smtClean="0">
                <a:solidFill>
                  <a:schemeClr val="tx1"/>
                </a:solidFill>
                <a:effectLst/>
                <a:latin typeface="+mn-lt"/>
                <a:ea typeface="+mn-ea"/>
                <a:cs typeface="+mn-cs"/>
              </a:rPr>
              <a:t>Assassin’s</a:t>
            </a:r>
            <a:r>
              <a:rPr lang="nb-NO" sz="1200" kern="1200" dirty="0" smtClean="0">
                <a:solidFill>
                  <a:schemeClr val="tx1"/>
                </a:solidFill>
                <a:effectLst/>
                <a:latin typeface="+mn-lt"/>
                <a:ea typeface="+mn-ea"/>
                <a:cs typeface="+mn-cs"/>
              </a:rPr>
              <a:t> Creed, </a:t>
            </a:r>
            <a:r>
              <a:rPr lang="nb-NO" sz="1200" kern="1200" dirty="0" err="1" smtClean="0">
                <a:solidFill>
                  <a:schemeClr val="tx1"/>
                </a:solidFill>
                <a:effectLst/>
                <a:latin typeface="+mn-lt"/>
                <a:ea typeface="+mn-ea"/>
                <a:cs typeface="+mn-cs"/>
              </a:rPr>
              <a:t>Doom</a:t>
            </a:r>
            <a:r>
              <a:rPr lang="nb-NO" sz="1200" kern="1200" dirty="0" smtClean="0">
                <a:solidFill>
                  <a:schemeClr val="tx1"/>
                </a:solidFill>
                <a:effectLst/>
                <a:latin typeface="+mn-lt"/>
                <a:ea typeface="+mn-ea"/>
                <a:cs typeface="+mn-cs"/>
              </a:rPr>
              <a:t> – dette er spill som har hatt og har betydning på mange plan. De forteller, utfordrer, endrer vår oppfatning av spill som medium, men det er ikke selve spillet som er det viktige. Hvis du går tilbake og spiller </a:t>
            </a:r>
            <a:r>
              <a:rPr lang="nb-NO" sz="1200" kern="1200" dirty="0" err="1" smtClean="0">
                <a:solidFill>
                  <a:schemeClr val="tx1"/>
                </a:solidFill>
                <a:effectLst/>
                <a:latin typeface="+mn-lt"/>
                <a:ea typeface="+mn-ea"/>
                <a:cs typeface="+mn-cs"/>
              </a:rPr>
              <a:t>Doom</a:t>
            </a:r>
            <a:r>
              <a:rPr lang="nb-NO" sz="1200" kern="1200" dirty="0" smtClean="0">
                <a:solidFill>
                  <a:schemeClr val="tx1"/>
                </a:solidFill>
                <a:effectLst/>
                <a:latin typeface="+mn-lt"/>
                <a:ea typeface="+mn-ea"/>
                <a:cs typeface="+mn-cs"/>
              </a:rPr>
              <a:t> nå blir du trolig skuffet. Men når det kom, og første gang man spilte det? </a:t>
            </a:r>
            <a:r>
              <a:rPr lang="nb-NO" sz="1200" kern="1200" dirty="0" err="1" smtClean="0">
                <a:solidFill>
                  <a:schemeClr val="tx1"/>
                </a:solidFill>
                <a:effectLst/>
                <a:latin typeface="+mn-lt"/>
                <a:ea typeface="+mn-ea"/>
                <a:cs typeface="+mn-cs"/>
              </a:rPr>
              <a:t>Amazing</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Mindblowing</a:t>
            </a:r>
            <a:r>
              <a:rPr lang="nb-NO" sz="1200" kern="1200" dirty="0" smtClean="0">
                <a:solidFill>
                  <a:schemeClr val="tx1"/>
                </a:solidFill>
                <a:effectLst/>
                <a:latin typeface="+mn-lt"/>
                <a:ea typeface="+mn-ea"/>
                <a:cs typeface="+mn-cs"/>
              </a:rPr>
              <a:t>!</a:t>
            </a:r>
          </a:p>
          <a:p>
            <a:r>
              <a:rPr lang="nb-NO" sz="1200" kern="1200" dirty="0" smtClean="0">
                <a:solidFill>
                  <a:schemeClr val="tx1"/>
                </a:solidFill>
                <a:effectLst/>
                <a:latin typeface="+mn-lt"/>
                <a:ea typeface="+mn-ea"/>
                <a:cs typeface="+mn-cs"/>
              </a:rPr>
              <a:t>Det viktige er hva de gjør med oss. Hva vi sitter igjen med etterpå, tankene, opplevelsen – alene eller med andre, samtalene vi har, hvordan det påvirker det vi spiller/leser/ser på i ettertid – det er det vi må ha fokus på. Og man trenger ikke de store, de mest omtalte, de mest fancy og de med mest realistisk grafikk for å få sterke opplevelser. Heldigvis for bibliotekene. </a:t>
            </a:r>
          </a:p>
          <a:p>
            <a:r>
              <a:rPr lang="nb-NO" sz="1200" kern="1200" dirty="0" smtClean="0">
                <a:solidFill>
                  <a:schemeClr val="tx1"/>
                </a:solidFill>
                <a:effectLst/>
                <a:latin typeface="+mn-lt"/>
                <a:ea typeface="+mn-ea"/>
                <a:cs typeface="+mn-cs"/>
              </a:rPr>
              <a:t>Du har en stadig økende mengde gode, rimelige </a:t>
            </a:r>
            <a:r>
              <a:rPr lang="nb-NO" sz="1200" kern="1200" dirty="0" err="1" smtClean="0">
                <a:solidFill>
                  <a:schemeClr val="tx1"/>
                </a:solidFill>
                <a:effectLst/>
                <a:latin typeface="+mn-lt"/>
                <a:ea typeface="+mn-ea"/>
                <a:cs typeface="+mn-cs"/>
              </a:rPr>
              <a:t>indiespill</a:t>
            </a:r>
            <a:r>
              <a:rPr lang="nb-NO" sz="1200" kern="1200" dirty="0" smtClean="0">
                <a:solidFill>
                  <a:schemeClr val="tx1"/>
                </a:solidFill>
                <a:effectLst/>
                <a:latin typeface="+mn-lt"/>
                <a:ea typeface="+mn-ea"/>
                <a:cs typeface="+mn-cs"/>
              </a:rPr>
              <a:t> som for eksempel </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11</a:t>
            </a:fld>
            <a:endParaRPr lang="nb-NO"/>
          </a:p>
        </p:txBody>
      </p:sp>
    </p:spTree>
    <p:extLst>
      <p:ext uri="{BB962C8B-B14F-4D97-AF65-F5344CB8AC3E}">
        <p14:creationId xmlns:p14="http://schemas.microsoft.com/office/powerpoint/2010/main" val="24721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Papers </a:t>
            </a:r>
            <a:r>
              <a:rPr lang="nb-NO" sz="1200" kern="1200" dirty="0" err="1" smtClean="0">
                <a:solidFill>
                  <a:schemeClr val="tx1"/>
                </a:solidFill>
                <a:effectLst/>
                <a:latin typeface="+mn-lt"/>
                <a:ea typeface="+mn-ea"/>
                <a:cs typeface="+mn-cs"/>
              </a:rPr>
              <a:t>please</a:t>
            </a:r>
            <a:r>
              <a:rPr lang="nb-NO" sz="1200" kern="1200" dirty="0" smtClean="0">
                <a:solidFill>
                  <a:schemeClr val="tx1"/>
                </a:solidFill>
                <a:effectLst/>
                <a:latin typeface="+mn-lt"/>
                <a:ea typeface="+mn-ea"/>
                <a:cs typeface="+mn-cs"/>
              </a:rPr>
              <a:t> hvor du er passkontrollør ved en fiktiv grense og må vurdere de som ønsker å komme inn i landet.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E74ABB23-48F2-4F6A-8995-00ABC478A25C}" type="slidenum">
              <a:rPr lang="nb-NO" smtClean="0"/>
              <a:t>12</a:t>
            </a:fld>
            <a:endParaRPr lang="nb-NO"/>
          </a:p>
        </p:txBody>
      </p:sp>
    </p:spTree>
    <p:extLst>
      <p:ext uri="{BB962C8B-B14F-4D97-AF65-F5344CB8AC3E}">
        <p14:creationId xmlns:p14="http://schemas.microsoft.com/office/powerpoint/2010/main" val="2683934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Journey som gir en </a:t>
            </a:r>
            <a:r>
              <a:rPr lang="nb-NO" sz="1200" kern="1200" dirty="0" err="1" smtClean="0">
                <a:solidFill>
                  <a:schemeClr val="tx1"/>
                </a:solidFill>
                <a:effectLst/>
                <a:latin typeface="+mn-lt"/>
                <a:ea typeface="+mn-ea"/>
                <a:cs typeface="+mn-cs"/>
              </a:rPr>
              <a:t>merkunderlig</a:t>
            </a:r>
            <a:r>
              <a:rPr lang="nb-NO" sz="1200" kern="1200" dirty="0" smtClean="0">
                <a:solidFill>
                  <a:schemeClr val="tx1"/>
                </a:solidFill>
                <a:effectLst/>
                <a:latin typeface="+mn-lt"/>
                <a:ea typeface="+mn-ea"/>
                <a:cs typeface="+mn-cs"/>
              </a:rPr>
              <a:t> samspillopplevelse helt uten å kunne snakke sammen eller vite hvem du spiller med. </a:t>
            </a:r>
          </a:p>
          <a:p>
            <a:endParaRPr lang="nb-NO" dirty="0"/>
          </a:p>
        </p:txBody>
      </p:sp>
      <p:sp>
        <p:nvSpPr>
          <p:cNvPr id="4" name="Plassholder for lysbildenummer 3"/>
          <p:cNvSpPr>
            <a:spLocks noGrp="1"/>
          </p:cNvSpPr>
          <p:nvPr>
            <p:ph type="sldNum" sz="quarter" idx="10"/>
          </p:nvPr>
        </p:nvSpPr>
        <p:spPr/>
        <p:txBody>
          <a:bodyPr/>
          <a:lstStyle/>
          <a:p>
            <a:fld id="{E74ABB23-48F2-4F6A-8995-00ABC478A25C}" type="slidenum">
              <a:rPr lang="nb-NO" smtClean="0"/>
              <a:t>13</a:t>
            </a:fld>
            <a:endParaRPr lang="nb-NO"/>
          </a:p>
        </p:txBody>
      </p:sp>
    </p:spTree>
    <p:extLst>
      <p:ext uri="{BB962C8B-B14F-4D97-AF65-F5344CB8AC3E}">
        <p14:creationId xmlns:p14="http://schemas.microsoft.com/office/powerpoint/2010/main" val="1907223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lvl1pPr>
              <a:defRPr/>
            </a:lvl1pPr>
          </a:lstStyle>
          <a:p>
            <a:fld id="{C97AB156-37CF-4DDC-AE7B-3973E2F1CD41}" type="datetime1">
              <a:rPr lang="nb-NO" smtClean="0"/>
              <a:t>06.05.2014</a:t>
            </a:fld>
            <a:endParaRPr lang="nb-NO"/>
          </a:p>
        </p:txBody>
      </p:sp>
      <p:sp>
        <p:nvSpPr>
          <p:cNvPr id="5" name="Footer Placeholder 4"/>
          <p:cNvSpPr>
            <a:spLocks noGrp="1"/>
          </p:cNvSpPr>
          <p:nvPr>
            <p:ph type="ftr" sz="quarter" idx="11"/>
          </p:nvPr>
        </p:nvSpPr>
        <p:spPr/>
        <p:txBody>
          <a:bodyPr/>
          <a:lstStyle>
            <a:lvl1pPr>
              <a:defRPr/>
            </a:lvl1pPr>
          </a:lstStyle>
          <a:p>
            <a:r>
              <a:rPr lang="nb-NO" smtClean="0"/>
              <a:t>Trude Westby</a:t>
            </a:r>
            <a:endParaRPr lang="nb-NO"/>
          </a:p>
        </p:txBody>
      </p:sp>
      <p:sp>
        <p:nvSpPr>
          <p:cNvPr id="6" name="Slide Number Placeholder 5"/>
          <p:cNvSpPr>
            <a:spLocks noGrp="1"/>
          </p:cNvSpPr>
          <p:nvPr>
            <p:ph type="sldNum" sz="quarter" idx="12"/>
          </p:nvPr>
        </p:nvSpPr>
        <p:spPr/>
        <p:txBody>
          <a:bodyPr/>
          <a:lstStyle>
            <a:lvl1pPr>
              <a:defRPr/>
            </a:lvl1pPr>
          </a:lstStyle>
          <a:p>
            <a:fld id="{FEA82E3C-8209-4BBF-AE9B-02719636FD59}"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Date Placeholder 3"/>
          <p:cNvSpPr>
            <a:spLocks noGrp="1"/>
          </p:cNvSpPr>
          <p:nvPr>
            <p:ph type="dt" sz="half" idx="10"/>
          </p:nvPr>
        </p:nvSpPr>
        <p:spPr/>
        <p:txBody>
          <a:bodyPr/>
          <a:lstStyle>
            <a:lvl1pPr>
              <a:defRPr/>
            </a:lvl1pPr>
          </a:lstStyle>
          <a:p>
            <a:fld id="{7B72A24C-1340-4FCF-B067-F60D5973C739}" type="datetime1">
              <a:rPr lang="nb-NO" smtClean="0"/>
              <a:t>06.05.2014</a:t>
            </a:fld>
            <a:endParaRPr lang="nb-NO"/>
          </a:p>
        </p:txBody>
      </p:sp>
      <p:sp>
        <p:nvSpPr>
          <p:cNvPr id="5" name="Footer Placeholder 4"/>
          <p:cNvSpPr>
            <a:spLocks noGrp="1"/>
          </p:cNvSpPr>
          <p:nvPr>
            <p:ph type="ftr" sz="quarter" idx="11"/>
          </p:nvPr>
        </p:nvSpPr>
        <p:spPr/>
        <p:txBody>
          <a:bodyPr/>
          <a:lstStyle>
            <a:lvl1pPr>
              <a:defRPr/>
            </a:lvl1pPr>
          </a:lstStyle>
          <a:p>
            <a:r>
              <a:rPr lang="nb-NO" smtClean="0"/>
              <a:t>Trude Westby</a:t>
            </a:r>
            <a:endParaRPr lang="nb-NO"/>
          </a:p>
        </p:txBody>
      </p:sp>
      <p:sp>
        <p:nvSpPr>
          <p:cNvPr id="6" name="Slide Number Placeholder 5"/>
          <p:cNvSpPr>
            <a:spLocks noGrp="1"/>
          </p:cNvSpPr>
          <p:nvPr>
            <p:ph type="sldNum" sz="quarter" idx="12"/>
          </p:nvPr>
        </p:nvSpPr>
        <p:spPr/>
        <p:txBody>
          <a:bodyPr/>
          <a:lstStyle>
            <a:lvl1pPr>
              <a:defRPr/>
            </a:lvl1pPr>
          </a:lstStyle>
          <a:p>
            <a:fld id="{FEA82E3C-8209-4BBF-AE9B-02719636FD59}"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Date Placeholder 3"/>
          <p:cNvSpPr>
            <a:spLocks noGrp="1"/>
          </p:cNvSpPr>
          <p:nvPr>
            <p:ph type="dt" sz="half" idx="10"/>
          </p:nvPr>
        </p:nvSpPr>
        <p:spPr/>
        <p:txBody>
          <a:bodyPr/>
          <a:lstStyle>
            <a:lvl1pPr>
              <a:defRPr/>
            </a:lvl1pPr>
          </a:lstStyle>
          <a:p>
            <a:fld id="{B6C06E3E-5871-4A6A-93DF-EA0B714A4C48}" type="datetime1">
              <a:rPr lang="nb-NO" smtClean="0"/>
              <a:t>06.05.2014</a:t>
            </a:fld>
            <a:endParaRPr lang="nb-NO"/>
          </a:p>
        </p:txBody>
      </p:sp>
      <p:sp>
        <p:nvSpPr>
          <p:cNvPr id="5" name="Footer Placeholder 4"/>
          <p:cNvSpPr>
            <a:spLocks noGrp="1"/>
          </p:cNvSpPr>
          <p:nvPr>
            <p:ph type="ftr" sz="quarter" idx="11"/>
          </p:nvPr>
        </p:nvSpPr>
        <p:spPr/>
        <p:txBody>
          <a:bodyPr/>
          <a:lstStyle>
            <a:lvl1pPr>
              <a:defRPr/>
            </a:lvl1pPr>
          </a:lstStyle>
          <a:p>
            <a:r>
              <a:rPr lang="nb-NO" smtClean="0"/>
              <a:t>Trude Westby</a:t>
            </a:r>
            <a:endParaRPr lang="nb-NO"/>
          </a:p>
        </p:txBody>
      </p:sp>
      <p:sp>
        <p:nvSpPr>
          <p:cNvPr id="6" name="Slide Number Placeholder 5"/>
          <p:cNvSpPr>
            <a:spLocks noGrp="1"/>
          </p:cNvSpPr>
          <p:nvPr>
            <p:ph type="sldNum" sz="quarter" idx="12"/>
          </p:nvPr>
        </p:nvSpPr>
        <p:spPr/>
        <p:txBody>
          <a:bodyPr/>
          <a:lstStyle>
            <a:lvl1pPr>
              <a:defRPr/>
            </a:lvl1pPr>
          </a:lstStyle>
          <a:p>
            <a:fld id="{FEA82E3C-8209-4BBF-AE9B-02719636FD59}" type="slidenum">
              <a:rPr lang="nb-NO" smtClean="0"/>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Date Placeholder 3"/>
          <p:cNvSpPr>
            <a:spLocks noGrp="1"/>
          </p:cNvSpPr>
          <p:nvPr>
            <p:ph type="dt" sz="half" idx="10"/>
          </p:nvPr>
        </p:nvSpPr>
        <p:spPr/>
        <p:txBody>
          <a:bodyPr/>
          <a:lstStyle>
            <a:lvl1pPr>
              <a:defRPr/>
            </a:lvl1pPr>
          </a:lstStyle>
          <a:p>
            <a:fld id="{8D7ADEE1-E0CB-43AC-B228-D7F6EF3EE9D8}" type="datetime1">
              <a:rPr lang="nb-NO" smtClean="0"/>
              <a:t>06.05.2014</a:t>
            </a:fld>
            <a:endParaRPr lang="nb-NO"/>
          </a:p>
        </p:txBody>
      </p:sp>
      <p:sp>
        <p:nvSpPr>
          <p:cNvPr id="4" name="Footer Placeholder 4"/>
          <p:cNvSpPr>
            <a:spLocks noGrp="1"/>
          </p:cNvSpPr>
          <p:nvPr>
            <p:ph type="ftr" sz="quarter" idx="11"/>
          </p:nvPr>
        </p:nvSpPr>
        <p:spPr/>
        <p:txBody>
          <a:bodyPr/>
          <a:lstStyle>
            <a:lvl1pPr>
              <a:defRPr/>
            </a:lvl1pPr>
          </a:lstStyle>
          <a:p>
            <a:r>
              <a:rPr lang="nb-NO" smtClean="0"/>
              <a:t>Trude Westby</a:t>
            </a:r>
            <a:endParaRPr lang="nb-NO"/>
          </a:p>
        </p:txBody>
      </p:sp>
      <p:sp>
        <p:nvSpPr>
          <p:cNvPr id="5" name="Slide Number Placeholder 5"/>
          <p:cNvSpPr>
            <a:spLocks noGrp="1"/>
          </p:cNvSpPr>
          <p:nvPr>
            <p:ph type="sldNum" sz="quarter" idx="12"/>
          </p:nvPr>
        </p:nvSpPr>
        <p:spPr/>
        <p:txBody>
          <a:bodyPr/>
          <a:lstStyle>
            <a:lvl1pPr>
              <a:defRPr/>
            </a:lvl1pPr>
          </a:lstStyle>
          <a:p>
            <a:fld id="{FEA82E3C-8209-4BBF-AE9B-02719636FD59}" type="slidenum">
              <a:rPr lang="nb-NO" smtClean="0"/>
              <a:t>‹#›</a:t>
            </a:fld>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Date Placeholder 3"/>
          <p:cNvSpPr>
            <a:spLocks noGrp="1"/>
          </p:cNvSpPr>
          <p:nvPr>
            <p:ph type="dt" sz="half" idx="10"/>
          </p:nvPr>
        </p:nvSpPr>
        <p:spPr/>
        <p:txBody>
          <a:bodyPr/>
          <a:lstStyle>
            <a:lvl1pPr>
              <a:defRPr/>
            </a:lvl1pPr>
          </a:lstStyle>
          <a:p>
            <a:fld id="{1A73C08A-EDD3-4156-B95C-4F18D218A06E}" type="datetime1">
              <a:rPr lang="nb-NO" smtClean="0"/>
              <a:t>06.05.2014</a:t>
            </a:fld>
            <a:endParaRPr lang="nb-NO"/>
          </a:p>
        </p:txBody>
      </p:sp>
      <p:sp>
        <p:nvSpPr>
          <p:cNvPr id="4" name="Footer Placeholder 4"/>
          <p:cNvSpPr>
            <a:spLocks noGrp="1"/>
          </p:cNvSpPr>
          <p:nvPr>
            <p:ph type="ftr" sz="quarter" idx="11"/>
          </p:nvPr>
        </p:nvSpPr>
        <p:spPr/>
        <p:txBody>
          <a:bodyPr/>
          <a:lstStyle>
            <a:lvl1pPr>
              <a:defRPr/>
            </a:lvl1pPr>
          </a:lstStyle>
          <a:p>
            <a:r>
              <a:rPr lang="nb-NO" smtClean="0"/>
              <a:t>Trude Westby</a:t>
            </a:r>
            <a:endParaRPr lang="nb-NO"/>
          </a:p>
        </p:txBody>
      </p:sp>
      <p:sp>
        <p:nvSpPr>
          <p:cNvPr id="5" name="Slide Number Placeholder 5"/>
          <p:cNvSpPr>
            <a:spLocks noGrp="1"/>
          </p:cNvSpPr>
          <p:nvPr>
            <p:ph type="sldNum" sz="quarter" idx="12"/>
          </p:nvPr>
        </p:nvSpPr>
        <p:spPr/>
        <p:txBody>
          <a:bodyPr/>
          <a:lstStyle>
            <a:lvl1pPr>
              <a:defRPr/>
            </a:lvl1pPr>
          </a:lstStyle>
          <a:p>
            <a:fld id="{FEA82E3C-8209-4BBF-AE9B-02719636FD59}"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mtClean="0"/>
              <a:t>Klikk for å redigere tittelstil</a:t>
            </a:r>
            <a:endParaRPr lang="nb-NO"/>
          </a:p>
        </p:txBody>
      </p:sp>
      <p:sp>
        <p:nvSpPr>
          <p:cNvPr id="3" name="Content Placeholder 2"/>
          <p:cNvSpPr>
            <a:spLocks noGrp="1"/>
          </p:cNvSpPr>
          <p:nvPr>
            <p:ph idx="1"/>
          </p:nvPr>
        </p:nvSpPr>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Date Placeholder 3"/>
          <p:cNvSpPr>
            <a:spLocks noGrp="1"/>
          </p:cNvSpPr>
          <p:nvPr>
            <p:ph type="dt" sz="half" idx="10"/>
          </p:nvPr>
        </p:nvSpPr>
        <p:spPr/>
        <p:txBody>
          <a:bodyPr/>
          <a:lstStyle>
            <a:lvl1pPr>
              <a:defRPr/>
            </a:lvl1pPr>
          </a:lstStyle>
          <a:p>
            <a:fld id="{B7A15DAC-C991-43DB-92CB-466EACE75246}" type="datetime1">
              <a:rPr lang="nb-NO" smtClean="0"/>
              <a:t>06.05.2014</a:t>
            </a:fld>
            <a:endParaRPr lang="nb-NO"/>
          </a:p>
        </p:txBody>
      </p:sp>
      <p:sp>
        <p:nvSpPr>
          <p:cNvPr id="5" name="Footer Placeholder 4"/>
          <p:cNvSpPr>
            <a:spLocks noGrp="1"/>
          </p:cNvSpPr>
          <p:nvPr>
            <p:ph type="ftr" sz="quarter" idx="11"/>
          </p:nvPr>
        </p:nvSpPr>
        <p:spPr/>
        <p:txBody>
          <a:bodyPr/>
          <a:lstStyle>
            <a:lvl1pPr>
              <a:defRPr/>
            </a:lvl1pPr>
          </a:lstStyle>
          <a:p>
            <a:r>
              <a:rPr lang="nb-NO" smtClean="0"/>
              <a:t>Trude Westby</a:t>
            </a:r>
            <a:endParaRPr lang="nb-NO"/>
          </a:p>
        </p:txBody>
      </p:sp>
      <p:sp>
        <p:nvSpPr>
          <p:cNvPr id="6" name="Slide Number Placeholder 5"/>
          <p:cNvSpPr>
            <a:spLocks noGrp="1"/>
          </p:cNvSpPr>
          <p:nvPr>
            <p:ph type="sldNum" sz="quarter" idx="12"/>
          </p:nvPr>
        </p:nvSpPr>
        <p:spPr/>
        <p:txBody>
          <a:bodyPr/>
          <a:lstStyle>
            <a:lvl1pPr>
              <a:defRPr/>
            </a:lvl1pPr>
          </a:lstStyle>
          <a:p>
            <a:fld id="{FEA82E3C-8209-4BBF-AE9B-02719636FD59}"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Date Placeholder 3"/>
          <p:cNvSpPr>
            <a:spLocks noGrp="1"/>
          </p:cNvSpPr>
          <p:nvPr>
            <p:ph type="dt" sz="half" idx="10"/>
          </p:nvPr>
        </p:nvSpPr>
        <p:spPr/>
        <p:txBody>
          <a:bodyPr/>
          <a:lstStyle>
            <a:lvl1pPr>
              <a:defRPr/>
            </a:lvl1pPr>
          </a:lstStyle>
          <a:p>
            <a:fld id="{EB248074-ECEA-44F9-B9FF-6DD47FC1FEF2}" type="datetime1">
              <a:rPr lang="nb-NO" smtClean="0"/>
              <a:t>06.05.2014</a:t>
            </a:fld>
            <a:endParaRPr lang="nb-NO"/>
          </a:p>
        </p:txBody>
      </p:sp>
      <p:sp>
        <p:nvSpPr>
          <p:cNvPr id="5" name="Footer Placeholder 4"/>
          <p:cNvSpPr>
            <a:spLocks noGrp="1"/>
          </p:cNvSpPr>
          <p:nvPr>
            <p:ph type="ftr" sz="quarter" idx="11"/>
          </p:nvPr>
        </p:nvSpPr>
        <p:spPr/>
        <p:txBody>
          <a:bodyPr/>
          <a:lstStyle>
            <a:lvl1pPr>
              <a:defRPr/>
            </a:lvl1pPr>
          </a:lstStyle>
          <a:p>
            <a:r>
              <a:rPr lang="nb-NO" smtClean="0"/>
              <a:t>Trude Westby</a:t>
            </a:r>
            <a:endParaRPr lang="nb-NO"/>
          </a:p>
        </p:txBody>
      </p:sp>
      <p:sp>
        <p:nvSpPr>
          <p:cNvPr id="6" name="Slide Number Placeholder 5"/>
          <p:cNvSpPr>
            <a:spLocks noGrp="1"/>
          </p:cNvSpPr>
          <p:nvPr>
            <p:ph type="sldNum" sz="quarter" idx="12"/>
          </p:nvPr>
        </p:nvSpPr>
        <p:spPr/>
        <p:txBody>
          <a:bodyPr/>
          <a:lstStyle>
            <a:lvl1pPr>
              <a:defRPr/>
            </a:lvl1pPr>
          </a:lstStyle>
          <a:p>
            <a:fld id="{FEA82E3C-8209-4BBF-AE9B-02719636FD59}" type="slidenum">
              <a:rPr lang="nb-NO" smtClean="0"/>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Date Placeholder 3"/>
          <p:cNvSpPr>
            <a:spLocks noGrp="1"/>
          </p:cNvSpPr>
          <p:nvPr>
            <p:ph type="dt" sz="half" idx="10"/>
          </p:nvPr>
        </p:nvSpPr>
        <p:spPr/>
        <p:txBody>
          <a:bodyPr/>
          <a:lstStyle>
            <a:lvl1pPr>
              <a:defRPr/>
            </a:lvl1pPr>
          </a:lstStyle>
          <a:p>
            <a:fld id="{F8FF6215-AB09-4BC2-9AB1-7CFBA590B4B9}" type="datetime1">
              <a:rPr lang="nb-NO" smtClean="0"/>
              <a:t>06.05.2014</a:t>
            </a:fld>
            <a:endParaRPr lang="nb-NO"/>
          </a:p>
        </p:txBody>
      </p:sp>
      <p:sp>
        <p:nvSpPr>
          <p:cNvPr id="6" name="Footer Placeholder 4"/>
          <p:cNvSpPr>
            <a:spLocks noGrp="1"/>
          </p:cNvSpPr>
          <p:nvPr>
            <p:ph type="ftr" sz="quarter" idx="11"/>
          </p:nvPr>
        </p:nvSpPr>
        <p:spPr/>
        <p:txBody>
          <a:bodyPr/>
          <a:lstStyle>
            <a:lvl1pPr>
              <a:defRPr/>
            </a:lvl1pPr>
          </a:lstStyle>
          <a:p>
            <a:r>
              <a:rPr lang="nb-NO" smtClean="0"/>
              <a:t>Trude Westby</a:t>
            </a:r>
            <a:endParaRPr lang="nb-NO"/>
          </a:p>
        </p:txBody>
      </p:sp>
      <p:sp>
        <p:nvSpPr>
          <p:cNvPr id="7" name="Slide Number Placeholder 5"/>
          <p:cNvSpPr>
            <a:spLocks noGrp="1"/>
          </p:cNvSpPr>
          <p:nvPr>
            <p:ph type="sldNum" sz="quarter" idx="12"/>
          </p:nvPr>
        </p:nvSpPr>
        <p:spPr/>
        <p:txBody>
          <a:bodyPr/>
          <a:lstStyle>
            <a:lvl1pPr>
              <a:defRPr/>
            </a:lvl1pPr>
          </a:lstStyle>
          <a:p>
            <a:fld id="{FEA82E3C-8209-4BBF-AE9B-02719636FD59}" type="slidenum">
              <a:rPr lang="nb-NO" smtClean="0"/>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Date Placeholder 3"/>
          <p:cNvSpPr>
            <a:spLocks noGrp="1"/>
          </p:cNvSpPr>
          <p:nvPr>
            <p:ph type="dt" sz="half" idx="10"/>
          </p:nvPr>
        </p:nvSpPr>
        <p:spPr/>
        <p:txBody>
          <a:bodyPr/>
          <a:lstStyle>
            <a:lvl1pPr>
              <a:defRPr/>
            </a:lvl1pPr>
          </a:lstStyle>
          <a:p>
            <a:fld id="{EE0F0751-8732-41BC-8917-3C1EB881EBDB}" type="datetime1">
              <a:rPr lang="nb-NO" smtClean="0"/>
              <a:t>06.05.2014</a:t>
            </a:fld>
            <a:endParaRPr lang="nb-NO"/>
          </a:p>
        </p:txBody>
      </p:sp>
      <p:sp>
        <p:nvSpPr>
          <p:cNvPr id="8" name="Footer Placeholder 4"/>
          <p:cNvSpPr>
            <a:spLocks noGrp="1"/>
          </p:cNvSpPr>
          <p:nvPr>
            <p:ph type="ftr" sz="quarter" idx="11"/>
          </p:nvPr>
        </p:nvSpPr>
        <p:spPr/>
        <p:txBody>
          <a:bodyPr/>
          <a:lstStyle>
            <a:lvl1pPr>
              <a:defRPr/>
            </a:lvl1pPr>
          </a:lstStyle>
          <a:p>
            <a:r>
              <a:rPr lang="nb-NO" smtClean="0"/>
              <a:t>Trude Westby</a:t>
            </a:r>
            <a:endParaRPr lang="nb-NO"/>
          </a:p>
        </p:txBody>
      </p:sp>
      <p:sp>
        <p:nvSpPr>
          <p:cNvPr id="9" name="Slide Number Placeholder 5"/>
          <p:cNvSpPr>
            <a:spLocks noGrp="1"/>
          </p:cNvSpPr>
          <p:nvPr>
            <p:ph type="sldNum" sz="quarter" idx="12"/>
          </p:nvPr>
        </p:nvSpPr>
        <p:spPr/>
        <p:txBody>
          <a:bodyPr/>
          <a:lstStyle>
            <a:lvl1pPr>
              <a:defRPr/>
            </a:lvl1pPr>
          </a:lstStyle>
          <a:p>
            <a:fld id="{FEA82E3C-8209-4BBF-AE9B-02719636FD59}" type="slidenum">
              <a:rPr lang="nb-NO" smtClean="0"/>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Date Placeholder 3"/>
          <p:cNvSpPr>
            <a:spLocks noGrp="1"/>
          </p:cNvSpPr>
          <p:nvPr>
            <p:ph type="dt" sz="half" idx="10"/>
          </p:nvPr>
        </p:nvSpPr>
        <p:spPr/>
        <p:txBody>
          <a:bodyPr/>
          <a:lstStyle>
            <a:lvl1pPr>
              <a:defRPr/>
            </a:lvl1pPr>
          </a:lstStyle>
          <a:p>
            <a:fld id="{4460EF68-0CC5-41D0-AF01-E9272A309CEF}" type="datetime1">
              <a:rPr lang="nb-NO" smtClean="0"/>
              <a:t>06.05.2014</a:t>
            </a:fld>
            <a:endParaRPr lang="nb-NO"/>
          </a:p>
        </p:txBody>
      </p:sp>
      <p:sp>
        <p:nvSpPr>
          <p:cNvPr id="4" name="Footer Placeholder 4"/>
          <p:cNvSpPr>
            <a:spLocks noGrp="1"/>
          </p:cNvSpPr>
          <p:nvPr>
            <p:ph type="ftr" sz="quarter" idx="11"/>
          </p:nvPr>
        </p:nvSpPr>
        <p:spPr/>
        <p:txBody>
          <a:bodyPr/>
          <a:lstStyle>
            <a:lvl1pPr>
              <a:defRPr/>
            </a:lvl1pPr>
          </a:lstStyle>
          <a:p>
            <a:r>
              <a:rPr lang="nb-NO" smtClean="0"/>
              <a:t>Trude Westby</a:t>
            </a:r>
            <a:endParaRPr lang="nb-NO"/>
          </a:p>
        </p:txBody>
      </p:sp>
      <p:sp>
        <p:nvSpPr>
          <p:cNvPr id="5" name="Slide Number Placeholder 5"/>
          <p:cNvSpPr>
            <a:spLocks noGrp="1"/>
          </p:cNvSpPr>
          <p:nvPr>
            <p:ph type="sldNum" sz="quarter" idx="12"/>
          </p:nvPr>
        </p:nvSpPr>
        <p:spPr/>
        <p:txBody>
          <a:bodyPr/>
          <a:lstStyle>
            <a:lvl1pPr>
              <a:defRPr/>
            </a:lvl1pPr>
          </a:lstStyle>
          <a:p>
            <a:fld id="{FEA82E3C-8209-4BBF-AE9B-02719636FD59}"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53F0B8D-76EC-4D6C-9DFA-1A6EF486AB13}" type="datetime1">
              <a:rPr lang="nb-NO" smtClean="0"/>
              <a:t>06.05.2014</a:t>
            </a:fld>
            <a:endParaRPr lang="nb-NO"/>
          </a:p>
        </p:txBody>
      </p:sp>
      <p:sp>
        <p:nvSpPr>
          <p:cNvPr id="3" name="Footer Placeholder 4"/>
          <p:cNvSpPr>
            <a:spLocks noGrp="1"/>
          </p:cNvSpPr>
          <p:nvPr>
            <p:ph type="ftr" sz="quarter" idx="11"/>
          </p:nvPr>
        </p:nvSpPr>
        <p:spPr/>
        <p:txBody>
          <a:bodyPr/>
          <a:lstStyle>
            <a:lvl1pPr>
              <a:defRPr/>
            </a:lvl1pPr>
          </a:lstStyle>
          <a:p>
            <a:r>
              <a:rPr lang="nb-NO" smtClean="0"/>
              <a:t>Trude Westby</a:t>
            </a:r>
            <a:endParaRPr lang="nb-NO"/>
          </a:p>
        </p:txBody>
      </p:sp>
      <p:sp>
        <p:nvSpPr>
          <p:cNvPr id="4" name="Slide Number Placeholder 5"/>
          <p:cNvSpPr>
            <a:spLocks noGrp="1"/>
          </p:cNvSpPr>
          <p:nvPr>
            <p:ph type="sldNum" sz="quarter" idx="12"/>
          </p:nvPr>
        </p:nvSpPr>
        <p:spPr/>
        <p:txBody>
          <a:bodyPr/>
          <a:lstStyle>
            <a:lvl1pPr>
              <a:defRPr/>
            </a:lvl1pPr>
          </a:lstStyle>
          <a:p>
            <a:fld id="{FEA82E3C-8209-4BBF-AE9B-02719636FD59}"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3"/>
          <p:cNvSpPr>
            <a:spLocks noGrp="1"/>
          </p:cNvSpPr>
          <p:nvPr>
            <p:ph type="dt" sz="half" idx="10"/>
          </p:nvPr>
        </p:nvSpPr>
        <p:spPr/>
        <p:txBody>
          <a:bodyPr/>
          <a:lstStyle>
            <a:lvl1pPr>
              <a:defRPr/>
            </a:lvl1pPr>
          </a:lstStyle>
          <a:p>
            <a:fld id="{2DD17B0B-59F8-4453-AE66-958E442910D6}" type="datetime1">
              <a:rPr lang="nb-NO" smtClean="0"/>
              <a:t>06.05.2014</a:t>
            </a:fld>
            <a:endParaRPr lang="nb-NO"/>
          </a:p>
        </p:txBody>
      </p:sp>
      <p:sp>
        <p:nvSpPr>
          <p:cNvPr id="6" name="Footer Placeholder 4"/>
          <p:cNvSpPr>
            <a:spLocks noGrp="1"/>
          </p:cNvSpPr>
          <p:nvPr>
            <p:ph type="ftr" sz="quarter" idx="11"/>
          </p:nvPr>
        </p:nvSpPr>
        <p:spPr/>
        <p:txBody>
          <a:bodyPr/>
          <a:lstStyle>
            <a:lvl1pPr>
              <a:defRPr/>
            </a:lvl1pPr>
          </a:lstStyle>
          <a:p>
            <a:r>
              <a:rPr lang="nb-NO" smtClean="0"/>
              <a:t>Trude Westby</a:t>
            </a:r>
            <a:endParaRPr lang="nb-NO"/>
          </a:p>
        </p:txBody>
      </p:sp>
      <p:sp>
        <p:nvSpPr>
          <p:cNvPr id="7" name="Slide Number Placeholder 5"/>
          <p:cNvSpPr>
            <a:spLocks noGrp="1"/>
          </p:cNvSpPr>
          <p:nvPr>
            <p:ph type="sldNum" sz="quarter" idx="12"/>
          </p:nvPr>
        </p:nvSpPr>
        <p:spPr/>
        <p:txBody>
          <a:bodyPr/>
          <a:lstStyle>
            <a:lvl1pPr>
              <a:defRPr/>
            </a:lvl1pPr>
          </a:lstStyle>
          <a:p>
            <a:fld id="{FEA82E3C-8209-4BBF-AE9B-02719636FD59}"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3"/>
          <p:cNvSpPr>
            <a:spLocks noGrp="1"/>
          </p:cNvSpPr>
          <p:nvPr>
            <p:ph type="dt" sz="half" idx="10"/>
          </p:nvPr>
        </p:nvSpPr>
        <p:spPr/>
        <p:txBody>
          <a:bodyPr/>
          <a:lstStyle>
            <a:lvl1pPr>
              <a:defRPr/>
            </a:lvl1pPr>
          </a:lstStyle>
          <a:p>
            <a:fld id="{D95A67D8-6F02-4704-8B3B-18E5EEB567B4}" type="datetime1">
              <a:rPr lang="nb-NO" smtClean="0"/>
              <a:t>06.05.2014</a:t>
            </a:fld>
            <a:endParaRPr lang="nb-NO"/>
          </a:p>
        </p:txBody>
      </p:sp>
      <p:sp>
        <p:nvSpPr>
          <p:cNvPr id="6" name="Footer Placeholder 4"/>
          <p:cNvSpPr>
            <a:spLocks noGrp="1"/>
          </p:cNvSpPr>
          <p:nvPr>
            <p:ph type="ftr" sz="quarter" idx="11"/>
          </p:nvPr>
        </p:nvSpPr>
        <p:spPr/>
        <p:txBody>
          <a:bodyPr/>
          <a:lstStyle>
            <a:lvl1pPr>
              <a:defRPr/>
            </a:lvl1pPr>
          </a:lstStyle>
          <a:p>
            <a:r>
              <a:rPr lang="nb-NO" smtClean="0"/>
              <a:t>Trude Westby</a:t>
            </a:r>
            <a:endParaRPr lang="nb-NO"/>
          </a:p>
        </p:txBody>
      </p:sp>
      <p:sp>
        <p:nvSpPr>
          <p:cNvPr id="7" name="Slide Number Placeholder 5"/>
          <p:cNvSpPr>
            <a:spLocks noGrp="1"/>
          </p:cNvSpPr>
          <p:nvPr>
            <p:ph type="sldNum" sz="quarter" idx="12"/>
          </p:nvPr>
        </p:nvSpPr>
        <p:spPr/>
        <p:txBody>
          <a:bodyPr/>
          <a:lstStyle>
            <a:lvl1pPr>
              <a:defRPr/>
            </a:lvl1pPr>
          </a:lstStyle>
          <a:p>
            <a:fld id="{FEA82E3C-8209-4BBF-AE9B-02719636FD59}"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linje.png"/>
          <p:cNvPicPr>
            <a:picLocks noChangeAspect="1"/>
          </p:cNvPicPr>
          <p:nvPr/>
        </p:nvPicPr>
        <p:blipFill>
          <a:blip r:embed="rId15"/>
          <a:srcRect/>
          <a:stretch>
            <a:fillRect/>
          </a:stretch>
        </p:blipFill>
        <p:spPr bwMode="auto">
          <a:xfrm>
            <a:off x="0" y="6494463"/>
            <a:ext cx="9144000" cy="363537"/>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nb-NO" smtClean="0"/>
              <a:t>Klikk for å redigere tittelstil</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Date Placeholder 3"/>
          <p:cNvSpPr>
            <a:spLocks noGrp="1"/>
          </p:cNvSpPr>
          <p:nvPr>
            <p:ph type="dt" sz="half" idx="2"/>
          </p:nvPr>
        </p:nvSpPr>
        <p:spPr>
          <a:xfrm>
            <a:off x="685800" y="647700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smtClean="0">
                <a:solidFill>
                  <a:schemeClr val="bg1"/>
                </a:solidFill>
              </a:defRPr>
            </a:lvl1pPr>
          </a:lstStyle>
          <a:p>
            <a:fld id="{4665E00B-545A-4910-BA4C-D12F5CA6CA2F}" type="datetime1">
              <a:rPr lang="nb-NO" smtClean="0"/>
              <a:t>06.05.2014</a:t>
            </a:fld>
            <a:endParaRPr lang="nb-NO"/>
          </a:p>
        </p:txBody>
      </p:sp>
      <p:sp>
        <p:nvSpPr>
          <p:cNvPr id="5" name="Footer Placeholder 4"/>
          <p:cNvSpPr>
            <a:spLocks noGrp="1"/>
          </p:cNvSpPr>
          <p:nvPr>
            <p:ph type="ftr" sz="quarter" idx="3"/>
          </p:nvPr>
        </p:nvSpPr>
        <p:spPr>
          <a:xfrm>
            <a:off x="2514600" y="64770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smtClean="0">
                <a:solidFill>
                  <a:srgbClr val="FFFFFF"/>
                </a:solidFill>
              </a:defRPr>
            </a:lvl1pPr>
          </a:lstStyle>
          <a:p>
            <a:r>
              <a:rPr lang="nb-NO" smtClean="0"/>
              <a:t>Trude Westby</a:t>
            </a:r>
            <a:endParaRPr lang="nb-NO"/>
          </a:p>
        </p:txBody>
      </p:sp>
      <p:sp>
        <p:nvSpPr>
          <p:cNvPr id="6" name="Slide Number Placeholder 5"/>
          <p:cNvSpPr>
            <a:spLocks noGrp="1"/>
          </p:cNvSpPr>
          <p:nvPr>
            <p:ph type="sldNum" sz="quarter" idx="4"/>
          </p:nvPr>
        </p:nvSpPr>
        <p:spPr>
          <a:xfrm>
            <a:off x="5791200" y="64770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rgbClr val="FFFFFF"/>
                </a:solidFill>
              </a:defRPr>
            </a:lvl1pPr>
          </a:lstStyle>
          <a:p>
            <a:fld id="{FEA82E3C-8209-4BBF-AE9B-02719636FD59}" type="slidenum">
              <a:rPr lang="nb-NO" smtClean="0"/>
              <a:t>‹#›</a:t>
            </a:fld>
            <a:endParaRPr lang="nb-N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457200" rtl="0" eaLnBrk="1" fontAlgn="base" hangingPunct="1">
        <a:spcBef>
          <a:spcPct val="0"/>
        </a:spcBef>
        <a:spcAft>
          <a:spcPct val="0"/>
        </a:spcAft>
        <a:defRPr sz="4400" kern="1200">
          <a:solidFill>
            <a:schemeClr val="tx1"/>
          </a:solidFill>
          <a:latin typeface="Georgia"/>
          <a:ea typeface="ＭＳ Ｐゴシック" pitchFamily="-65" charset="-128"/>
          <a:cs typeface="Georgia"/>
        </a:defRPr>
      </a:lvl1pPr>
      <a:lvl2pPr algn="l" defTabSz="457200" rtl="0" eaLnBrk="1" fontAlgn="base" hangingPunct="1">
        <a:spcBef>
          <a:spcPct val="0"/>
        </a:spcBef>
        <a:spcAft>
          <a:spcPct val="0"/>
        </a:spcAft>
        <a:defRPr sz="4400">
          <a:solidFill>
            <a:schemeClr val="tx1"/>
          </a:solidFill>
          <a:latin typeface="Georgia" pitchFamily="-65" charset="0"/>
          <a:ea typeface="ＭＳ Ｐゴシック" pitchFamily="-65" charset="-128"/>
          <a:cs typeface="Georgia" pitchFamily="-65" charset="0"/>
        </a:defRPr>
      </a:lvl2pPr>
      <a:lvl3pPr algn="l" defTabSz="457200" rtl="0" eaLnBrk="1" fontAlgn="base" hangingPunct="1">
        <a:spcBef>
          <a:spcPct val="0"/>
        </a:spcBef>
        <a:spcAft>
          <a:spcPct val="0"/>
        </a:spcAft>
        <a:defRPr sz="4400">
          <a:solidFill>
            <a:schemeClr val="tx1"/>
          </a:solidFill>
          <a:latin typeface="Georgia" pitchFamily="-65" charset="0"/>
          <a:ea typeface="ＭＳ Ｐゴシック" pitchFamily="-65" charset="-128"/>
          <a:cs typeface="Georgia" pitchFamily="-65" charset="0"/>
        </a:defRPr>
      </a:lvl3pPr>
      <a:lvl4pPr algn="l" defTabSz="457200" rtl="0" eaLnBrk="1" fontAlgn="base" hangingPunct="1">
        <a:spcBef>
          <a:spcPct val="0"/>
        </a:spcBef>
        <a:spcAft>
          <a:spcPct val="0"/>
        </a:spcAft>
        <a:defRPr sz="4400">
          <a:solidFill>
            <a:schemeClr val="tx1"/>
          </a:solidFill>
          <a:latin typeface="Georgia" pitchFamily="-65" charset="0"/>
          <a:ea typeface="ＭＳ Ｐゴシック" pitchFamily="-65" charset="-128"/>
          <a:cs typeface="Georgia" pitchFamily="-65" charset="0"/>
        </a:defRPr>
      </a:lvl4pPr>
      <a:lvl5pPr algn="l" defTabSz="457200" rtl="0" eaLnBrk="1" fontAlgn="base" hangingPunct="1">
        <a:spcBef>
          <a:spcPct val="0"/>
        </a:spcBef>
        <a:spcAft>
          <a:spcPct val="0"/>
        </a:spcAft>
        <a:defRPr sz="4400">
          <a:solidFill>
            <a:schemeClr val="tx1"/>
          </a:solidFill>
          <a:latin typeface="Georgia" pitchFamily="-65" charset="0"/>
          <a:ea typeface="ＭＳ Ｐゴシック" pitchFamily="-65" charset="-128"/>
          <a:cs typeface="Georgia" pitchFamily="-65" charset="0"/>
        </a:defRPr>
      </a:lvl5pPr>
      <a:lvl6pPr marL="457200" algn="l" defTabSz="457200" rtl="0" eaLnBrk="1" fontAlgn="base" hangingPunct="1">
        <a:spcBef>
          <a:spcPct val="0"/>
        </a:spcBef>
        <a:spcAft>
          <a:spcPct val="0"/>
        </a:spcAft>
        <a:defRPr sz="4400">
          <a:solidFill>
            <a:schemeClr val="tx1"/>
          </a:solidFill>
          <a:latin typeface="Georgia" pitchFamily="-65" charset="0"/>
          <a:ea typeface="ＭＳ Ｐゴシック" pitchFamily="-65" charset="-128"/>
        </a:defRPr>
      </a:lvl6pPr>
      <a:lvl7pPr marL="914400" algn="l" defTabSz="457200" rtl="0" eaLnBrk="1" fontAlgn="base" hangingPunct="1">
        <a:spcBef>
          <a:spcPct val="0"/>
        </a:spcBef>
        <a:spcAft>
          <a:spcPct val="0"/>
        </a:spcAft>
        <a:defRPr sz="4400">
          <a:solidFill>
            <a:schemeClr val="tx1"/>
          </a:solidFill>
          <a:latin typeface="Georgia" pitchFamily="-65" charset="0"/>
          <a:ea typeface="ＭＳ Ｐゴシック" pitchFamily="-65" charset="-128"/>
        </a:defRPr>
      </a:lvl7pPr>
      <a:lvl8pPr marL="1371600" algn="l" defTabSz="457200" rtl="0" eaLnBrk="1" fontAlgn="base" hangingPunct="1">
        <a:spcBef>
          <a:spcPct val="0"/>
        </a:spcBef>
        <a:spcAft>
          <a:spcPct val="0"/>
        </a:spcAft>
        <a:defRPr sz="4400">
          <a:solidFill>
            <a:schemeClr val="tx1"/>
          </a:solidFill>
          <a:latin typeface="Georgia" pitchFamily="-65" charset="0"/>
          <a:ea typeface="ＭＳ Ｐゴシック" pitchFamily="-65" charset="-128"/>
        </a:defRPr>
      </a:lvl8pPr>
      <a:lvl9pPr marL="1828800" algn="l" defTabSz="457200" rtl="0" eaLnBrk="1" fontAlgn="base" hangingPunct="1">
        <a:spcBef>
          <a:spcPct val="0"/>
        </a:spcBef>
        <a:spcAft>
          <a:spcPct val="0"/>
        </a:spcAft>
        <a:defRPr sz="4400">
          <a:solidFill>
            <a:schemeClr val="tx1"/>
          </a:solidFill>
          <a:latin typeface="Georgia"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vine.co/v/Mi799HETTQb"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ZU7mN7KMHy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25.jpg"/><Relationship Id="rId5" Type="http://schemas.openxmlformats.org/officeDocument/2006/relationships/image" Target="../media/image35.pn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mailto:tw@nith.no"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groups/gamebrarians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facebook.com/groups/nordic.gamebraria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ln>
            <a:solidFill>
              <a:schemeClr val="accent1"/>
            </a:solidFill>
          </a:ln>
        </p:spPr>
        <p:txBody>
          <a:bodyPr/>
          <a:lstStyle/>
          <a:p>
            <a:pPr algn="ctr"/>
            <a:r>
              <a:rPr lang="nb-NO" b="1" dirty="0" smtClean="0">
                <a:solidFill>
                  <a:srgbClr val="00B0F0"/>
                </a:solidFill>
              </a:rPr>
              <a:t>Spill i bibliotek</a:t>
            </a:r>
            <a:endParaRPr lang="nb-NO" b="1" dirty="0">
              <a:solidFill>
                <a:srgbClr val="00B0F0"/>
              </a:solidFill>
            </a:endParaRPr>
          </a:p>
        </p:txBody>
      </p:sp>
      <p:sp>
        <p:nvSpPr>
          <p:cNvPr id="3" name="Undertittel 2"/>
          <p:cNvSpPr>
            <a:spLocks noGrp="1"/>
          </p:cNvSpPr>
          <p:nvPr>
            <p:ph type="subTitle" idx="1"/>
          </p:nvPr>
        </p:nvSpPr>
        <p:spPr/>
        <p:txBody>
          <a:bodyPr/>
          <a:lstStyle/>
          <a:p>
            <a:r>
              <a:rPr lang="nb-NO" dirty="0" smtClean="0">
                <a:solidFill>
                  <a:srgbClr val="00B0F0"/>
                </a:solidFill>
                <a:latin typeface="Georgia" pitchFamily="18" charset="0"/>
              </a:rPr>
              <a:t>Trude Westby</a:t>
            </a:r>
            <a:br>
              <a:rPr lang="nb-NO" dirty="0" smtClean="0">
                <a:solidFill>
                  <a:srgbClr val="00B0F0"/>
                </a:solidFill>
                <a:latin typeface="Georgia" pitchFamily="18" charset="0"/>
              </a:rPr>
            </a:br>
            <a:r>
              <a:rPr lang="nb-NO" dirty="0" err="1" smtClean="0">
                <a:solidFill>
                  <a:srgbClr val="00B0F0"/>
                </a:solidFill>
                <a:latin typeface="Georgia" pitchFamily="18" charset="0"/>
              </a:rPr>
              <a:t>Gamebrarian</a:t>
            </a:r>
            <a:r>
              <a:rPr lang="nb-NO" dirty="0" smtClean="0">
                <a:solidFill>
                  <a:srgbClr val="00B0F0"/>
                </a:solidFill>
                <a:latin typeface="Georgia" pitchFamily="18" charset="0"/>
              </a:rPr>
              <a:t>, NITH</a:t>
            </a:r>
            <a:endParaRPr lang="nb-NO" dirty="0">
              <a:solidFill>
                <a:srgbClr val="00B0F0"/>
              </a:solidFill>
              <a:latin typeface="Georgia" pitchFamily="18" charset="0"/>
            </a:endParaRPr>
          </a:p>
        </p:txBody>
      </p:sp>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1</a:t>
            </a:fld>
            <a:endParaRPr lang="nb-NO"/>
          </a:p>
        </p:txBody>
      </p:sp>
    </p:spTree>
    <p:extLst>
      <p:ext uri="{BB962C8B-B14F-4D97-AF65-F5344CB8AC3E}">
        <p14:creationId xmlns:p14="http://schemas.microsoft.com/office/powerpoint/2010/main" val="1386297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0"/>
            <a:ext cx="4876006" cy="6501341"/>
          </a:xfrm>
          <a:prstGeom prst="rect">
            <a:avLst/>
          </a:prstGeom>
        </p:spPr>
      </p:pic>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10</a:t>
            </a:fld>
            <a:endParaRPr lang="nb-NO"/>
          </a:p>
        </p:txBody>
      </p:sp>
      <p:sp>
        <p:nvSpPr>
          <p:cNvPr id="8" name="TekstSylinder 7"/>
          <p:cNvSpPr txBox="1"/>
          <p:nvPr/>
        </p:nvSpPr>
        <p:spPr>
          <a:xfrm>
            <a:off x="5784324" y="1196752"/>
            <a:ext cx="2967479" cy="4247317"/>
          </a:xfrm>
          <a:prstGeom prst="rect">
            <a:avLst/>
          </a:prstGeom>
          <a:noFill/>
        </p:spPr>
        <p:txBody>
          <a:bodyPr wrap="none" rtlCol="0">
            <a:spAutoFit/>
          </a:bodyPr>
          <a:lstStyle/>
          <a:p>
            <a:r>
              <a:rPr lang="nb-NO" dirty="0"/>
              <a:t>"I </a:t>
            </a:r>
            <a:r>
              <a:rPr lang="nb-NO" dirty="0" err="1"/>
              <a:t>want</a:t>
            </a:r>
            <a:r>
              <a:rPr lang="nb-NO" dirty="0"/>
              <a:t> </a:t>
            </a:r>
            <a:r>
              <a:rPr lang="nb-NO" dirty="0" err="1"/>
              <a:t>dangeous</a:t>
            </a:r>
            <a:r>
              <a:rPr lang="nb-NO" dirty="0"/>
              <a:t> games. </a:t>
            </a:r>
            <a:r>
              <a:rPr lang="nb-NO" dirty="0" smtClean="0"/>
              <a:t/>
            </a:r>
            <a:br>
              <a:rPr lang="nb-NO" dirty="0" smtClean="0"/>
            </a:br>
            <a:r>
              <a:rPr lang="nb-NO" dirty="0" smtClean="0"/>
              <a:t>I </a:t>
            </a:r>
            <a:r>
              <a:rPr lang="nb-NO" dirty="0" err="1"/>
              <a:t>want</a:t>
            </a:r>
            <a:r>
              <a:rPr lang="nb-NO" dirty="0"/>
              <a:t> games </a:t>
            </a:r>
            <a:r>
              <a:rPr lang="nb-NO" dirty="0" err="1"/>
              <a:t>that</a:t>
            </a:r>
            <a:r>
              <a:rPr lang="nb-NO" dirty="0"/>
              <a:t> make </a:t>
            </a:r>
            <a:r>
              <a:rPr lang="nb-NO" dirty="0" smtClean="0"/>
              <a:t/>
            </a:r>
            <a:br>
              <a:rPr lang="nb-NO" dirty="0" smtClean="0"/>
            </a:br>
            <a:r>
              <a:rPr lang="nb-NO" dirty="0" err="1" smtClean="0"/>
              <a:t>us</a:t>
            </a:r>
            <a:r>
              <a:rPr lang="nb-NO" dirty="0" smtClean="0"/>
              <a:t> </a:t>
            </a:r>
            <a:r>
              <a:rPr lang="nb-NO" dirty="0"/>
              <a:t>play </a:t>
            </a:r>
            <a:r>
              <a:rPr lang="nb-NO" dirty="0" err="1"/>
              <a:t>wrong</a:t>
            </a:r>
            <a:r>
              <a:rPr lang="nb-NO" dirty="0"/>
              <a:t>. </a:t>
            </a:r>
            <a:r>
              <a:rPr lang="nb-NO" dirty="0" smtClean="0"/>
              <a:t>Make </a:t>
            </a:r>
            <a:r>
              <a:rPr lang="nb-NO" dirty="0" err="1"/>
              <a:t>us</a:t>
            </a:r>
            <a:r>
              <a:rPr lang="nb-NO" dirty="0"/>
              <a:t> </a:t>
            </a:r>
            <a:r>
              <a:rPr lang="nb-NO" dirty="0" smtClean="0"/>
              <a:t/>
            </a:r>
            <a:br>
              <a:rPr lang="nb-NO" dirty="0" smtClean="0"/>
            </a:br>
            <a:r>
              <a:rPr lang="nb-NO" dirty="0" err="1" smtClean="0"/>
              <a:t>say</a:t>
            </a:r>
            <a:r>
              <a:rPr lang="nb-NO" dirty="0"/>
              <a:t>: </a:t>
            </a:r>
            <a:r>
              <a:rPr lang="nb-NO" dirty="0" err="1"/>
              <a:t>Look</a:t>
            </a:r>
            <a:r>
              <a:rPr lang="nb-NO" dirty="0"/>
              <a:t> </a:t>
            </a:r>
            <a:r>
              <a:rPr lang="nb-NO" dirty="0" err="1"/>
              <a:t>what</a:t>
            </a:r>
            <a:r>
              <a:rPr lang="nb-NO" dirty="0"/>
              <a:t> </a:t>
            </a:r>
            <a:r>
              <a:rPr lang="nb-NO" dirty="0" err="1" smtClean="0"/>
              <a:t>the</a:t>
            </a:r>
            <a:r>
              <a:rPr lang="nb-NO" dirty="0" smtClean="0"/>
              <a:t> game</a:t>
            </a:r>
            <a:br>
              <a:rPr lang="nb-NO" dirty="0" smtClean="0"/>
            </a:br>
            <a:r>
              <a:rPr lang="nb-NO" dirty="0" smtClean="0"/>
              <a:t>is </a:t>
            </a:r>
            <a:r>
              <a:rPr lang="nb-NO" dirty="0" err="1"/>
              <a:t>making</a:t>
            </a:r>
            <a:r>
              <a:rPr lang="nb-NO" dirty="0"/>
              <a:t> </a:t>
            </a:r>
            <a:r>
              <a:rPr lang="nb-NO" dirty="0" err="1"/>
              <a:t>me</a:t>
            </a:r>
            <a:r>
              <a:rPr lang="nb-NO" dirty="0"/>
              <a:t> do</a:t>
            </a:r>
            <a:r>
              <a:rPr lang="nb-NO" dirty="0" smtClean="0"/>
              <a:t>!</a:t>
            </a:r>
          </a:p>
          <a:p>
            <a:endParaRPr lang="nb-NO" dirty="0"/>
          </a:p>
          <a:p>
            <a:r>
              <a:rPr lang="nb-NO" dirty="0" smtClean="0"/>
              <a:t>I </a:t>
            </a:r>
            <a:r>
              <a:rPr lang="nb-NO" dirty="0" err="1"/>
              <a:t>want</a:t>
            </a:r>
            <a:r>
              <a:rPr lang="nb-NO" dirty="0"/>
              <a:t> games </a:t>
            </a:r>
            <a:r>
              <a:rPr lang="nb-NO" dirty="0" err="1" smtClean="0"/>
              <a:t>that</a:t>
            </a:r>
            <a:r>
              <a:rPr lang="nb-NO" dirty="0" smtClean="0"/>
              <a:t> </a:t>
            </a:r>
            <a:r>
              <a:rPr lang="nb-NO" dirty="0" err="1" smtClean="0"/>
              <a:t>fuel</a:t>
            </a:r>
            <a:r>
              <a:rPr lang="nb-NO" dirty="0" smtClean="0"/>
              <a:t> </a:t>
            </a:r>
            <a:br>
              <a:rPr lang="nb-NO" dirty="0" smtClean="0"/>
            </a:br>
            <a:r>
              <a:rPr lang="nb-NO" dirty="0" err="1" smtClean="0"/>
              <a:t>nights</a:t>
            </a:r>
            <a:r>
              <a:rPr lang="nb-NO" dirty="0" smtClean="0"/>
              <a:t> full </a:t>
            </a:r>
            <a:r>
              <a:rPr lang="nb-NO" dirty="0" err="1" smtClean="0"/>
              <a:t>of</a:t>
            </a:r>
            <a:r>
              <a:rPr lang="nb-NO" dirty="0" smtClean="0"/>
              <a:t> </a:t>
            </a:r>
            <a:r>
              <a:rPr lang="nb-NO" dirty="0" err="1" smtClean="0"/>
              <a:t>friends</a:t>
            </a:r>
            <a:r>
              <a:rPr lang="nb-NO" dirty="0" smtClean="0"/>
              <a:t>, </a:t>
            </a:r>
            <a:br>
              <a:rPr lang="nb-NO" dirty="0" smtClean="0"/>
            </a:br>
            <a:r>
              <a:rPr lang="nb-NO" dirty="0" err="1" smtClean="0"/>
              <a:t>smoke</a:t>
            </a:r>
            <a:r>
              <a:rPr lang="nb-NO" dirty="0" smtClean="0"/>
              <a:t> and </a:t>
            </a:r>
            <a:r>
              <a:rPr lang="nb-NO" dirty="0" err="1" smtClean="0"/>
              <a:t>alcohol</a:t>
            </a:r>
            <a:r>
              <a:rPr lang="nb-NO" dirty="0" smtClean="0"/>
              <a:t>. </a:t>
            </a:r>
            <a:r>
              <a:rPr lang="nb-NO" dirty="0" err="1" smtClean="0"/>
              <a:t>That</a:t>
            </a:r>
            <a:r>
              <a:rPr lang="nb-NO" dirty="0" smtClean="0"/>
              <a:t> </a:t>
            </a:r>
            <a:br>
              <a:rPr lang="nb-NO" dirty="0" smtClean="0"/>
            </a:br>
            <a:r>
              <a:rPr lang="nb-NO" dirty="0" smtClean="0"/>
              <a:t>makes </a:t>
            </a:r>
            <a:r>
              <a:rPr lang="nb-NO" dirty="0" err="1" smtClean="0"/>
              <a:t>us</a:t>
            </a:r>
            <a:r>
              <a:rPr lang="nb-NO" dirty="0" smtClean="0"/>
              <a:t> </a:t>
            </a:r>
            <a:r>
              <a:rPr lang="nb-NO" dirty="0" err="1" smtClean="0"/>
              <a:t>dream</a:t>
            </a:r>
            <a:r>
              <a:rPr lang="nb-NO" dirty="0" smtClean="0"/>
              <a:t> and </a:t>
            </a:r>
            <a:br>
              <a:rPr lang="nb-NO" dirty="0" smtClean="0"/>
            </a:br>
            <a:r>
              <a:rPr lang="nb-NO" dirty="0" err="1" smtClean="0"/>
              <a:t>want</a:t>
            </a:r>
            <a:r>
              <a:rPr lang="nb-NO" dirty="0" smtClean="0"/>
              <a:t> to </a:t>
            </a:r>
            <a:r>
              <a:rPr lang="nb-NO" dirty="0" err="1" smtClean="0"/>
              <a:t>go</a:t>
            </a:r>
            <a:r>
              <a:rPr lang="nb-NO" dirty="0" smtClean="0"/>
              <a:t> </a:t>
            </a:r>
            <a:r>
              <a:rPr lang="nb-NO" dirty="0" err="1" smtClean="0"/>
              <a:t>out</a:t>
            </a:r>
            <a:r>
              <a:rPr lang="nb-NO" dirty="0" smtClean="0"/>
              <a:t> and </a:t>
            </a:r>
            <a:r>
              <a:rPr lang="nb-NO" dirty="0" err="1" smtClean="0"/>
              <a:t>destroy</a:t>
            </a:r>
            <a:r>
              <a:rPr lang="nb-NO" dirty="0" smtClean="0"/>
              <a:t> </a:t>
            </a:r>
            <a:br>
              <a:rPr lang="nb-NO" dirty="0" smtClean="0"/>
            </a:br>
            <a:r>
              <a:rPr lang="nb-NO" dirty="0" err="1" smtClean="0"/>
              <a:t>the</a:t>
            </a:r>
            <a:r>
              <a:rPr lang="nb-NO" dirty="0" smtClean="0"/>
              <a:t> </a:t>
            </a:r>
            <a:r>
              <a:rPr lang="nb-NO" dirty="0" err="1" smtClean="0"/>
              <a:t>world</a:t>
            </a:r>
            <a:r>
              <a:rPr lang="nb-NO" dirty="0" smtClean="0"/>
              <a:t>." </a:t>
            </a:r>
          </a:p>
          <a:p>
            <a:endParaRPr lang="nb-NO" dirty="0" smtClean="0"/>
          </a:p>
          <a:p>
            <a:pPr marL="285750" indent="-285750">
              <a:buFontTx/>
              <a:buChar char="-"/>
            </a:pPr>
            <a:r>
              <a:rPr lang="nb-NO" dirty="0" smtClean="0"/>
              <a:t>Miguel </a:t>
            </a:r>
            <a:r>
              <a:rPr lang="nb-NO" dirty="0" err="1"/>
              <a:t>Sicart</a:t>
            </a:r>
            <a:r>
              <a:rPr lang="nb-NO" dirty="0"/>
              <a:t> </a:t>
            </a:r>
            <a:endParaRPr lang="nb-NO" dirty="0" smtClean="0"/>
          </a:p>
          <a:p>
            <a:endParaRPr lang="nb-NO" dirty="0"/>
          </a:p>
        </p:txBody>
      </p:sp>
    </p:spTree>
    <p:extLst>
      <p:ext uri="{BB962C8B-B14F-4D97-AF65-F5344CB8AC3E}">
        <p14:creationId xmlns:p14="http://schemas.microsoft.com/office/powerpoint/2010/main" val="280659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11</a:t>
            </a:fld>
            <a:endParaRPr lang="nb-NO"/>
          </a:p>
        </p:txBody>
      </p:sp>
      <p:sp>
        <p:nvSpPr>
          <p:cNvPr id="7" name="TekstSylinder 6"/>
          <p:cNvSpPr txBox="1"/>
          <p:nvPr/>
        </p:nvSpPr>
        <p:spPr>
          <a:xfrm>
            <a:off x="1619672" y="2276872"/>
            <a:ext cx="6024406" cy="1384995"/>
          </a:xfrm>
          <a:prstGeom prst="rect">
            <a:avLst/>
          </a:prstGeom>
          <a:noFill/>
        </p:spPr>
        <p:txBody>
          <a:bodyPr wrap="none" rtlCol="0">
            <a:spAutoFit/>
          </a:bodyPr>
          <a:lstStyle/>
          <a:p>
            <a:r>
              <a:rPr lang="nb-NO" sz="2800" dirty="0" smtClean="0"/>
              <a:t>Spillet som objekt har ingen verdi.</a:t>
            </a:r>
          </a:p>
          <a:p>
            <a:endParaRPr lang="nb-NO" sz="2800" dirty="0" smtClean="0"/>
          </a:p>
          <a:p>
            <a:r>
              <a:rPr lang="nb-NO" sz="2800" dirty="0" smtClean="0"/>
              <a:t>Det er opplevelsen som gir verdien.</a:t>
            </a:r>
          </a:p>
        </p:txBody>
      </p:sp>
    </p:spTree>
    <p:extLst>
      <p:ext uri="{BB962C8B-B14F-4D97-AF65-F5344CB8AC3E}">
        <p14:creationId xmlns:p14="http://schemas.microsoft.com/office/powerpoint/2010/main" val="1877652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12</a:t>
            </a:fld>
            <a:endParaRPr lang="nb-NO"/>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908720"/>
            <a:ext cx="8543905" cy="4801755"/>
          </a:xfrm>
          <a:prstGeom prst="rect">
            <a:avLst/>
          </a:prstGeom>
        </p:spPr>
      </p:pic>
      <p:sp>
        <p:nvSpPr>
          <p:cNvPr id="3" name="TekstSylinder 2"/>
          <p:cNvSpPr txBox="1"/>
          <p:nvPr/>
        </p:nvSpPr>
        <p:spPr>
          <a:xfrm>
            <a:off x="899592" y="476672"/>
            <a:ext cx="1659429" cy="369332"/>
          </a:xfrm>
          <a:prstGeom prst="rect">
            <a:avLst/>
          </a:prstGeom>
          <a:noFill/>
        </p:spPr>
        <p:txBody>
          <a:bodyPr wrap="none" rtlCol="0">
            <a:spAutoFit/>
          </a:bodyPr>
          <a:lstStyle/>
          <a:p>
            <a:r>
              <a:rPr lang="nb-NO" dirty="0" smtClean="0"/>
              <a:t>Papers </a:t>
            </a:r>
            <a:r>
              <a:rPr lang="nb-NO" dirty="0" err="1" smtClean="0"/>
              <a:t>please</a:t>
            </a:r>
            <a:endParaRPr lang="nb-NO" dirty="0"/>
          </a:p>
        </p:txBody>
      </p:sp>
    </p:spTree>
    <p:extLst>
      <p:ext uri="{BB962C8B-B14F-4D97-AF65-F5344CB8AC3E}">
        <p14:creationId xmlns:p14="http://schemas.microsoft.com/office/powerpoint/2010/main" val="2586668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13</a:t>
            </a:fld>
            <a:endParaRPr lang="nb-NO"/>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37" y="980728"/>
            <a:ext cx="8412427" cy="4731990"/>
          </a:xfrm>
          <a:prstGeom prst="rect">
            <a:avLst/>
          </a:prstGeom>
        </p:spPr>
      </p:pic>
      <p:sp>
        <p:nvSpPr>
          <p:cNvPr id="3" name="TekstSylinder 2"/>
          <p:cNvSpPr txBox="1"/>
          <p:nvPr/>
        </p:nvSpPr>
        <p:spPr>
          <a:xfrm>
            <a:off x="827584" y="548680"/>
            <a:ext cx="1005403" cy="369332"/>
          </a:xfrm>
          <a:prstGeom prst="rect">
            <a:avLst/>
          </a:prstGeom>
          <a:noFill/>
        </p:spPr>
        <p:txBody>
          <a:bodyPr wrap="none" rtlCol="0">
            <a:spAutoFit/>
          </a:bodyPr>
          <a:lstStyle/>
          <a:p>
            <a:r>
              <a:rPr lang="nb-NO" dirty="0" smtClean="0"/>
              <a:t>Journey</a:t>
            </a:r>
            <a:endParaRPr lang="nb-NO" dirty="0"/>
          </a:p>
        </p:txBody>
      </p:sp>
    </p:spTree>
    <p:extLst>
      <p:ext uri="{BB962C8B-B14F-4D97-AF65-F5344CB8AC3E}">
        <p14:creationId xmlns:p14="http://schemas.microsoft.com/office/powerpoint/2010/main" val="3992194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14</a:t>
            </a:fld>
            <a:endParaRPr lang="nb-NO"/>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08720"/>
            <a:ext cx="8316416" cy="4669862"/>
          </a:xfrm>
          <a:prstGeom prst="rect">
            <a:avLst/>
          </a:prstGeom>
        </p:spPr>
      </p:pic>
      <p:sp>
        <p:nvSpPr>
          <p:cNvPr id="3" name="TekstSylinder 2"/>
          <p:cNvSpPr txBox="1"/>
          <p:nvPr/>
        </p:nvSpPr>
        <p:spPr>
          <a:xfrm>
            <a:off x="755576" y="332656"/>
            <a:ext cx="2274982" cy="369332"/>
          </a:xfrm>
          <a:prstGeom prst="rect">
            <a:avLst/>
          </a:prstGeom>
          <a:noFill/>
        </p:spPr>
        <p:txBody>
          <a:bodyPr wrap="none" rtlCol="0">
            <a:spAutoFit/>
          </a:bodyPr>
          <a:lstStyle/>
          <a:p>
            <a:r>
              <a:rPr lang="nb-NO" dirty="0" smtClean="0"/>
              <a:t>The Stanley </a:t>
            </a:r>
            <a:r>
              <a:rPr lang="nb-NO" dirty="0" err="1" smtClean="0"/>
              <a:t>Parable</a:t>
            </a:r>
            <a:endParaRPr lang="nb-NO" dirty="0"/>
          </a:p>
        </p:txBody>
      </p:sp>
    </p:spTree>
    <p:extLst>
      <p:ext uri="{BB962C8B-B14F-4D97-AF65-F5344CB8AC3E}">
        <p14:creationId xmlns:p14="http://schemas.microsoft.com/office/powerpoint/2010/main" val="1411332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15</a:t>
            </a:fld>
            <a:endParaRPr lang="nb-NO"/>
          </a:p>
        </p:txBody>
      </p:sp>
      <p:sp>
        <p:nvSpPr>
          <p:cNvPr id="2" name="TekstSylinder 1"/>
          <p:cNvSpPr txBox="1"/>
          <p:nvPr/>
        </p:nvSpPr>
        <p:spPr>
          <a:xfrm>
            <a:off x="3707904" y="2780928"/>
            <a:ext cx="736099" cy="369332"/>
          </a:xfrm>
          <a:prstGeom prst="rect">
            <a:avLst/>
          </a:prstGeom>
          <a:noFill/>
        </p:spPr>
        <p:txBody>
          <a:bodyPr wrap="none" rtlCol="0">
            <a:spAutoFit/>
          </a:bodyPr>
          <a:lstStyle/>
          <a:p>
            <a:r>
              <a:rPr lang="nb-NO" dirty="0" err="1" smtClean="0">
                <a:hlinkClick r:id="rId3"/>
              </a:rPr>
              <a:t>Joust</a:t>
            </a:r>
            <a:endParaRPr lang="nb-NO" dirty="0"/>
          </a:p>
        </p:txBody>
      </p:sp>
    </p:spTree>
    <p:extLst>
      <p:ext uri="{BB962C8B-B14F-4D97-AF65-F5344CB8AC3E}">
        <p14:creationId xmlns:p14="http://schemas.microsoft.com/office/powerpoint/2010/main" val="1884799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16</a:t>
            </a:fld>
            <a:endParaRPr lang="nb-NO"/>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1052736"/>
            <a:ext cx="7808868" cy="4392488"/>
          </a:xfrm>
          <a:prstGeom prst="rect">
            <a:avLst/>
          </a:prstGeom>
        </p:spPr>
      </p:pic>
      <p:sp>
        <p:nvSpPr>
          <p:cNvPr id="3" name="TekstSylinder 2"/>
          <p:cNvSpPr txBox="1"/>
          <p:nvPr/>
        </p:nvSpPr>
        <p:spPr>
          <a:xfrm>
            <a:off x="1259632" y="476672"/>
            <a:ext cx="2074029" cy="369332"/>
          </a:xfrm>
          <a:prstGeom prst="rect">
            <a:avLst/>
          </a:prstGeom>
          <a:noFill/>
        </p:spPr>
        <p:txBody>
          <a:bodyPr wrap="none" rtlCol="0">
            <a:spAutoFit/>
          </a:bodyPr>
          <a:lstStyle/>
          <a:p>
            <a:r>
              <a:rPr lang="nb-NO" dirty="0" smtClean="0"/>
              <a:t>The </a:t>
            </a:r>
            <a:r>
              <a:rPr lang="nb-NO" dirty="0" err="1" smtClean="0"/>
              <a:t>Walking</a:t>
            </a:r>
            <a:r>
              <a:rPr lang="nb-NO" dirty="0" smtClean="0"/>
              <a:t> </a:t>
            </a:r>
            <a:r>
              <a:rPr lang="nb-NO" dirty="0" err="1" smtClean="0"/>
              <a:t>Dead</a:t>
            </a:r>
            <a:endParaRPr lang="nb-NO" dirty="0"/>
          </a:p>
        </p:txBody>
      </p:sp>
    </p:spTree>
    <p:extLst>
      <p:ext uri="{BB962C8B-B14F-4D97-AF65-F5344CB8AC3E}">
        <p14:creationId xmlns:p14="http://schemas.microsoft.com/office/powerpoint/2010/main" val="46738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17</a:t>
            </a:fld>
            <a:endParaRPr lang="nb-NO"/>
          </a:p>
        </p:txBody>
      </p:sp>
      <p:sp>
        <p:nvSpPr>
          <p:cNvPr id="2" name="TekstSylinder 1"/>
          <p:cNvSpPr txBox="1"/>
          <p:nvPr/>
        </p:nvSpPr>
        <p:spPr>
          <a:xfrm>
            <a:off x="2813680" y="2924944"/>
            <a:ext cx="3405099" cy="523220"/>
          </a:xfrm>
          <a:prstGeom prst="rect">
            <a:avLst/>
          </a:prstGeom>
          <a:noFill/>
        </p:spPr>
        <p:txBody>
          <a:bodyPr wrap="none" rtlCol="0">
            <a:spAutoFit/>
          </a:bodyPr>
          <a:lstStyle/>
          <a:p>
            <a:r>
              <a:rPr lang="nb-NO" sz="2800" dirty="0" err="1" smtClean="0"/>
              <a:t>Emergent</a:t>
            </a:r>
            <a:r>
              <a:rPr lang="nb-NO" sz="2800" dirty="0" smtClean="0"/>
              <a:t> </a:t>
            </a:r>
            <a:r>
              <a:rPr lang="nb-NO" sz="2800" dirty="0" err="1" smtClean="0"/>
              <a:t>gameplay</a:t>
            </a:r>
            <a:endParaRPr lang="nb-NO" sz="2800" dirty="0"/>
          </a:p>
        </p:txBody>
      </p:sp>
    </p:spTree>
    <p:extLst>
      <p:ext uri="{BB962C8B-B14F-4D97-AF65-F5344CB8AC3E}">
        <p14:creationId xmlns:p14="http://schemas.microsoft.com/office/powerpoint/2010/main" val="4111145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18</a:t>
            </a:fld>
            <a:endParaRPr lang="nb-NO"/>
          </a:p>
        </p:txBody>
      </p:sp>
      <p:pic>
        <p:nvPicPr>
          <p:cNvPr id="10" name="Bil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5940152" cy="3362021"/>
          </a:xfrm>
          <a:prstGeom prst="rect">
            <a:avLst/>
          </a:prstGeom>
        </p:spPr>
      </p:pic>
      <p:pic>
        <p:nvPicPr>
          <p:cNvPr id="11" name="Bild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2996952"/>
            <a:ext cx="4358991" cy="3252216"/>
          </a:xfrm>
          <a:prstGeom prst="rect">
            <a:avLst/>
          </a:prstGeom>
        </p:spPr>
      </p:pic>
    </p:spTree>
    <p:extLst>
      <p:ext uri="{BB962C8B-B14F-4D97-AF65-F5344CB8AC3E}">
        <p14:creationId xmlns:p14="http://schemas.microsoft.com/office/powerpoint/2010/main" val="2178099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19</a:t>
            </a:fld>
            <a:endParaRPr lang="nb-NO"/>
          </a:p>
        </p:txBody>
      </p:sp>
      <p:sp>
        <p:nvSpPr>
          <p:cNvPr id="2" name="TekstSylinder 1"/>
          <p:cNvSpPr txBox="1"/>
          <p:nvPr/>
        </p:nvSpPr>
        <p:spPr>
          <a:xfrm>
            <a:off x="1403983" y="2564904"/>
            <a:ext cx="6487673" cy="584775"/>
          </a:xfrm>
          <a:prstGeom prst="rect">
            <a:avLst/>
          </a:prstGeom>
          <a:noFill/>
        </p:spPr>
        <p:txBody>
          <a:bodyPr wrap="none" rtlCol="0">
            <a:spAutoFit/>
          </a:bodyPr>
          <a:lstStyle/>
          <a:p>
            <a:r>
              <a:rPr lang="nb-NO" sz="3200" dirty="0" smtClean="0"/>
              <a:t>Så mye enklere på engelsk: PLAY!</a:t>
            </a:r>
          </a:p>
        </p:txBody>
      </p:sp>
    </p:spTree>
    <p:extLst>
      <p:ext uri="{BB962C8B-B14F-4D97-AF65-F5344CB8AC3E}">
        <p14:creationId xmlns:p14="http://schemas.microsoft.com/office/powerpoint/2010/main" val="1405682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76586738-667E-4AA7-8EBC-540AE6AE79AB}"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2</a:t>
            </a:fld>
            <a:endParaRPr lang="nb-NO"/>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548680"/>
            <a:ext cx="4168140" cy="5455920"/>
          </a:xfrm>
          <a:prstGeom prst="rect">
            <a:avLst/>
          </a:prstGeom>
        </p:spPr>
      </p:pic>
      <p:sp>
        <p:nvSpPr>
          <p:cNvPr id="2" name="TekstSylinder 1"/>
          <p:cNvSpPr txBox="1"/>
          <p:nvPr/>
        </p:nvSpPr>
        <p:spPr>
          <a:xfrm>
            <a:off x="611560" y="692696"/>
            <a:ext cx="1582484" cy="369332"/>
          </a:xfrm>
          <a:prstGeom prst="rect">
            <a:avLst/>
          </a:prstGeom>
          <a:noFill/>
        </p:spPr>
        <p:txBody>
          <a:bodyPr wrap="none" rtlCol="0">
            <a:spAutoFit/>
          </a:bodyPr>
          <a:lstStyle/>
          <a:p>
            <a:r>
              <a:rPr lang="nb-NO" dirty="0" smtClean="0">
                <a:solidFill>
                  <a:schemeClr val="tx2">
                    <a:lumMod val="60000"/>
                    <a:lumOff val="40000"/>
                  </a:schemeClr>
                </a:solidFill>
                <a:latin typeface="Georgia" pitchFamily="18" charset="0"/>
              </a:rPr>
              <a:t>Dette er meg:</a:t>
            </a:r>
            <a:endParaRPr lang="nb-NO" dirty="0">
              <a:solidFill>
                <a:schemeClr val="tx2">
                  <a:lumMod val="60000"/>
                  <a:lumOff val="40000"/>
                </a:schemeClr>
              </a:solidFill>
              <a:latin typeface="Georgia" pitchFamily="18" charset="0"/>
            </a:endParaRPr>
          </a:p>
        </p:txBody>
      </p:sp>
    </p:spTree>
    <p:extLst>
      <p:ext uri="{BB962C8B-B14F-4D97-AF65-F5344CB8AC3E}">
        <p14:creationId xmlns:p14="http://schemas.microsoft.com/office/powerpoint/2010/main" val="171522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20</a:t>
            </a:fld>
            <a:endParaRPr lang="nb-NO"/>
          </a:p>
        </p:txBody>
      </p:sp>
      <p:sp>
        <p:nvSpPr>
          <p:cNvPr id="2" name="TekstSylinder 1"/>
          <p:cNvSpPr txBox="1"/>
          <p:nvPr/>
        </p:nvSpPr>
        <p:spPr>
          <a:xfrm>
            <a:off x="1835696" y="2348880"/>
            <a:ext cx="5718232" cy="1569660"/>
          </a:xfrm>
          <a:prstGeom prst="rect">
            <a:avLst/>
          </a:prstGeom>
          <a:noFill/>
        </p:spPr>
        <p:txBody>
          <a:bodyPr wrap="none" rtlCol="0">
            <a:spAutoFit/>
          </a:bodyPr>
          <a:lstStyle/>
          <a:p>
            <a:r>
              <a:rPr lang="nb-NO" sz="3200" dirty="0" smtClean="0"/>
              <a:t>Bibliotekene som møteplass.</a:t>
            </a:r>
          </a:p>
          <a:p>
            <a:endParaRPr lang="nb-NO" sz="3200" dirty="0" smtClean="0"/>
          </a:p>
          <a:p>
            <a:r>
              <a:rPr lang="nb-NO" sz="3200" dirty="0" smtClean="0"/>
              <a:t>Bibliotekene som debattarena.</a:t>
            </a:r>
          </a:p>
        </p:txBody>
      </p:sp>
    </p:spTree>
    <p:extLst>
      <p:ext uri="{BB962C8B-B14F-4D97-AF65-F5344CB8AC3E}">
        <p14:creationId xmlns:p14="http://schemas.microsoft.com/office/powerpoint/2010/main" val="3099429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21</a:t>
            </a:fld>
            <a:endParaRPr lang="nb-NO"/>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268760"/>
            <a:ext cx="5715000" cy="4286250"/>
          </a:xfrm>
          <a:prstGeom prst="rect">
            <a:avLst/>
          </a:prstGeom>
        </p:spPr>
      </p:pic>
    </p:spTree>
    <p:extLst>
      <p:ext uri="{BB962C8B-B14F-4D97-AF65-F5344CB8AC3E}">
        <p14:creationId xmlns:p14="http://schemas.microsoft.com/office/powerpoint/2010/main" val="1006688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22</a:t>
            </a:fld>
            <a:endParaRPr lang="nb-NO"/>
          </a:p>
        </p:txBody>
      </p:sp>
      <p:sp>
        <p:nvSpPr>
          <p:cNvPr id="7" name="TekstSylinder 6"/>
          <p:cNvSpPr txBox="1"/>
          <p:nvPr/>
        </p:nvSpPr>
        <p:spPr>
          <a:xfrm>
            <a:off x="251520" y="2276872"/>
            <a:ext cx="8748464" cy="830997"/>
          </a:xfrm>
          <a:prstGeom prst="rect">
            <a:avLst/>
          </a:prstGeom>
          <a:noFill/>
        </p:spPr>
        <p:txBody>
          <a:bodyPr wrap="square" rtlCol="0">
            <a:spAutoFit/>
          </a:bodyPr>
          <a:lstStyle/>
          <a:p>
            <a:pPr algn="ctr"/>
            <a:r>
              <a:rPr lang="nb-NO" sz="2400" dirty="0" smtClean="0">
                <a:hlinkClick r:id="rId3"/>
              </a:rPr>
              <a:t>Men har du sett hva som skjer med fremmede</a:t>
            </a:r>
            <a:br>
              <a:rPr lang="nb-NO" sz="2400" dirty="0" smtClean="0">
                <a:hlinkClick r:id="rId3"/>
              </a:rPr>
            </a:br>
            <a:r>
              <a:rPr lang="nb-NO" sz="2400" dirty="0" smtClean="0">
                <a:hlinkClick r:id="rId3"/>
              </a:rPr>
              <a:t> som oppfordres til å leke sammen?</a:t>
            </a:r>
            <a:endParaRPr lang="nb-NO" sz="2400" dirty="0"/>
          </a:p>
        </p:txBody>
      </p:sp>
    </p:spTree>
    <p:extLst>
      <p:ext uri="{BB962C8B-B14F-4D97-AF65-F5344CB8AC3E}">
        <p14:creationId xmlns:p14="http://schemas.microsoft.com/office/powerpoint/2010/main" val="1205082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23</a:t>
            </a:fld>
            <a:endParaRPr lang="nb-NO"/>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89" y="297928"/>
            <a:ext cx="6625511" cy="4414247"/>
          </a:xfrm>
          <a:prstGeom prst="rect">
            <a:avLst/>
          </a:prstGeom>
        </p:spPr>
      </p:pic>
      <p:pic>
        <p:nvPicPr>
          <p:cNvPr id="8" name="Bil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3429000"/>
            <a:ext cx="4584888" cy="2674518"/>
          </a:xfrm>
          <a:prstGeom prst="rect">
            <a:avLst/>
          </a:prstGeom>
        </p:spPr>
      </p:pic>
    </p:spTree>
    <p:extLst>
      <p:ext uri="{BB962C8B-B14F-4D97-AF65-F5344CB8AC3E}">
        <p14:creationId xmlns:p14="http://schemas.microsoft.com/office/powerpoint/2010/main" val="3238212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24</a:t>
            </a:fld>
            <a:endParaRPr lang="nb-NO"/>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772816"/>
            <a:ext cx="5867400" cy="2457450"/>
          </a:xfrm>
          <a:prstGeom prst="rect">
            <a:avLst/>
          </a:prstGeom>
        </p:spPr>
      </p:pic>
    </p:spTree>
    <p:extLst>
      <p:ext uri="{BB962C8B-B14F-4D97-AF65-F5344CB8AC3E}">
        <p14:creationId xmlns:p14="http://schemas.microsoft.com/office/powerpoint/2010/main" val="2674086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25</a:t>
            </a:fld>
            <a:endParaRPr lang="nb-NO"/>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645" y="32422"/>
            <a:ext cx="4790604" cy="6420914"/>
          </a:xfrm>
          <a:prstGeom prst="rect">
            <a:avLst/>
          </a:prstGeom>
        </p:spPr>
      </p:pic>
    </p:spTree>
    <p:extLst>
      <p:ext uri="{BB962C8B-B14F-4D97-AF65-F5344CB8AC3E}">
        <p14:creationId xmlns:p14="http://schemas.microsoft.com/office/powerpoint/2010/main" val="3177836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Autofit/>
          </a:bodyPr>
          <a:lstStyle/>
          <a:p>
            <a:pPr algn="ctr"/>
            <a:r>
              <a:rPr lang="nb-NO" sz="5400" dirty="0" smtClean="0">
                <a:solidFill>
                  <a:srgbClr val="00B0F0"/>
                </a:solidFill>
              </a:rPr>
              <a:t>Forslag?</a:t>
            </a:r>
            <a:endParaRPr lang="nb-NO" sz="5400" dirty="0">
              <a:solidFill>
                <a:srgbClr val="00B0F0"/>
              </a:solidFill>
            </a:endParaRPr>
          </a:p>
        </p:txBody>
      </p:sp>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26</a:t>
            </a:fld>
            <a:endParaRPr lang="nb-NO"/>
          </a:p>
        </p:txBody>
      </p:sp>
    </p:spTree>
    <p:extLst>
      <p:ext uri="{BB962C8B-B14F-4D97-AF65-F5344CB8AC3E}">
        <p14:creationId xmlns:p14="http://schemas.microsoft.com/office/powerpoint/2010/main" val="2734326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27</a:t>
            </a:fld>
            <a:endParaRPr lang="nb-NO"/>
          </a:p>
        </p:txBody>
      </p:sp>
      <p:sp>
        <p:nvSpPr>
          <p:cNvPr id="8" name="TekstSylinder 7"/>
          <p:cNvSpPr txBox="1"/>
          <p:nvPr/>
        </p:nvSpPr>
        <p:spPr>
          <a:xfrm>
            <a:off x="611560" y="764704"/>
            <a:ext cx="8208912" cy="1077218"/>
          </a:xfrm>
          <a:prstGeom prst="rect">
            <a:avLst/>
          </a:prstGeom>
          <a:noFill/>
        </p:spPr>
        <p:txBody>
          <a:bodyPr wrap="square" rtlCol="0">
            <a:spAutoFit/>
          </a:bodyPr>
          <a:lstStyle/>
          <a:p>
            <a:pPr marL="514350" indent="-514350">
              <a:buAutoNum type="arabicPeriod"/>
            </a:pPr>
            <a:r>
              <a:rPr lang="nb-NO" sz="3200" dirty="0" smtClean="0">
                <a:latin typeface="Georgia" pitchFamily="18" charset="0"/>
              </a:rPr>
              <a:t>La spill og lek være en naturlig del </a:t>
            </a:r>
            <a:br>
              <a:rPr lang="nb-NO" sz="3200" dirty="0" smtClean="0">
                <a:latin typeface="Georgia" pitchFamily="18" charset="0"/>
              </a:rPr>
            </a:br>
            <a:r>
              <a:rPr lang="nb-NO" sz="3200" dirty="0" smtClean="0">
                <a:latin typeface="Georgia" pitchFamily="18" charset="0"/>
              </a:rPr>
              <a:t>av det levende biblioteket</a:t>
            </a:r>
          </a:p>
        </p:txBody>
      </p:sp>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132856"/>
            <a:ext cx="6660232" cy="3750043"/>
          </a:xfrm>
          <a:prstGeom prst="rect">
            <a:avLst/>
          </a:prstGeom>
        </p:spPr>
      </p:pic>
    </p:spTree>
    <p:extLst>
      <p:ext uri="{BB962C8B-B14F-4D97-AF65-F5344CB8AC3E}">
        <p14:creationId xmlns:p14="http://schemas.microsoft.com/office/powerpoint/2010/main" val="4089685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28</a:t>
            </a:fld>
            <a:endParaRPr lang="nb-NO"/>
          </a:p>
        </p:txBody>
      </p:sp>
      <p:sp>
        <p:nvSpPr>
          <p:cNvPr id="7" name="TekstSylinder 6"/>
          <p:cNvSpPr txBox="1"/>
          <p:nvPr/>
        </p:nvSpPr>
        <p:spPr>
          <a:xfrm>
            <a:off x="827584" y="548680"/>
            <a:ext cx="7704856" cy="1446550"/>
          </a:xfrm>
          <a:prstGeom prst="rect">
            <a:avLst/>
          </a:prstGeom>
          <a:noFill/>
        </p:spPr>
        <p:txBody>
          <a:bodyPr wrap="square" rtlCol="0">
            <a:spAutoFit/>
          </a:bodyPr>
          <a:lstStyle/>
          <a:p>
            <a:r>
              <a:rPr lang="nb-NO" sz="3200" dirty="0" smtClean="0">
                <a:latin typeface="Georgia" pitchFamily="18" charset="0"/>
              </a:rPr>
              <a:t>2. Legg pauser og </a:t>
            </a:r>
            <a:r>
              <a:rPr lang="nb-NO" sz="3200" dirty="0" err="1" smtClean="0">
                <a:latin typeface="Georgia" pitchFamily="18" charset="0"/>
              </a:rPr>
              <a:t>mingling</a:t>
            </a:r>
            <a:r>
              <a:rPr lang="nb-NO" sz="3200" dirty="0" smtClean="0">
                <a:latin typeface="Georgia" pitchFamily="18" charset="0"/>
              </a:rPr>
              <a:t> til spillområdet under </a:t>
            </a:r>
            <a:r>
              <a:rPr lang="nb-NO" sz="3200" dirty="0" err="1" smtClean="0">
                <a:latin typeface="Georgia" pitchFamily="18" charset="0"/>
              </a:rPr>
              <a:t>arragementer</a:t>
            </a:r>
            <a:r>
              <a:rPr lang="nb-NO" sz="3200" dirty="0" smtClean="0">
                <a:latin typeface="Georgia" pitchFamily="18" charset="0"/>
              </a:rPr>
              <a:t/>
            </a:r>
            <a:br>
              <a:rPr lang="nb-NO" sz="3200" dirty="0" smtClean="0">
                <a:latin typeface="Georgia" pitchFamily="18" charset="0"/>
              </a:rPr>
            </a:br>
            <a:endParaRPr lang="nb-NO" sz="2400" dirty="0" smtClean="0">
              <a:latin typeface="Georgia" pitchFamily="18" charset="0"/>
            </a:endParaRPr>
          </a:p>
        </p:txBody>
      </p:sp>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748813"/>
            <a:ext cx="3312368" cy="4416491"/>
          </a:xfrm>
          <a:prstGeom prst="rect">
            <a:avLst/>
          </a:prstGeom>
        </p:spPr>
      </p:pic>
    </p:spTree>
    <p:extLst>
      <p:ext uri="{BB962C8B-B14F-4D97-AF65-F5344CB8AC3E}">
        <p14:creationId xmlns:p14="http://schemas.microsoft.com/office/powerpoint/2010/main" val="4058711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29</a:t>
            </a:fld>
            <a:endParaRPr lang="nb-NO"/>
          </a:p>
        </p:txBody>
      </p:sp>
      <p:sp>
        <p:nvSpPr>
          <p:cNvPr id="7" name="TekstSylinder 6"/>
          <p:cNvSpPr txBox="1"/>
          <p:nvPr/>
        </p:nvSpPr>
        <p:spPr>
          <a:xfrm>
            <a:off x="467543" y="700604"/>
            <a:ext cx="8352928" cy="2831544"/>
          </a:xfrm>
          <a:prstGeom prst="rect">
            <a:avLst/>
          </a:prstGeom>
          <a:noFill/>
        </p:spPr>
        <p:txBody>
          <a:bodyPr wrap="square" rtlCol="0">
            <a:spAutoFit/>
          </a:bodyPr>
          <a:lstStyle/>
          <a:p>
            <a:r>
              <a:rPr lang="nb-NO" sz="3200" dirty="0" smtClean="0">
                <a:latin typeface="Georgia" pitchFamily="18" charset="0"/>
              </a:rPr>
              <a:t>3. Tenk på tvers, lag temautstillinger og temakvelder</a:t>
            </a:r>
          </a:p>
          <a:p>
            <a:endParaRPr lang="nb-NO" dirty="0" smtClean="0">
              <a:latin typeface="Georgia" pitchFamily="18" charset="0"/>
            </a:endParaRPr>
          </a:p>
          <a:p>
            <a:pPr marL="742950" lvl="1" indent="-285750">
              <a:buFont typeface="Arial" pitchFamily="34" charset="0"/>
              <a:buChar char="•"/>
            </a:pPr>
            <a:r>
              <a:rPr lang="nb-NO" sz="2400" dirty="0" smtClean="0">
                <a:latin typeface="Georgia" pitchFamily="18" charset="0"/>
              </a:rPr>
              <a:t>Filmpremierer</a:t>
            </a:r>
          </a:p>
          <a:p>
            <a:pPr marL="742950" lvl="1" indent="-285750">
              <a:buFont typeface="Arial" pitchFamily="34" charset="0"/>
              <a:buChar char="•"/>
            </a:pPr>
            <a:r>
              <a:rPr lang="nb-NO" sz="2400" dirty="0" smtClean="0">
                <a:latin typeface="Georgia" pitchFamily="18" charset="0"/>
              </a:rPr>
              <a:t>Fotball-VM</a:t>
            </a:r>
          </a:p>
          <a:p>
            <a:pPr marL="742950" lvl="1" indent="-285750">
              <a:buFont typeface="Arial" pitchFamily="34" charset="0"/>
              <a:buChar char="•"/>
            </a:pPr>
            <a:r>
              <a:rPr lang="nb-NO" sz="2400" dirty="0" smtClean="0">
                <a:latin typeface="Georgia" pitchFamily="18" charset="0"/>
              </a:rPr>
              <a:t>Sesongstart for TV-serier</a:t>
            </a:r>
          </a:p>
          <a:p>
            <a:pPr marL="742950" lvl="1" indent="-285750">
              <a:buFont typeface="Arial" pitchFamily="34" charset="0"/>
              <a:buChar char="•"/>
            </a:pPr>
            <a:r>
              <a:rPr lang="nb-NO" sz="2400" dirty="0" smtClean="0">
                <a:latin typeface="Georgia" pitchFamily="18" charset="0"/>
              </a:rPr>
              <a:t>++</a:t>
            </a:r>
            <a:endParaRPr lang="nb-NO" sz="2400" dirty="0">
              <a:latin typeface="Georgia" pitchFamily="18" charset="0"/>
            </a:endParaRPr>
          </a:p>
        </p:txBody>
      </p:sp>
      <p:pic>
        <p:nvPicPr>
          <p:cNvPr id="8" name="Bil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573016"/>
            <a:ext cx="2658492" cy="188567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331" y="3584064"/>
            <a:ext cx="3366869" cy="1885675"/>
          </a:xfrm>
          <a:prstGeom prst="rect">
            <a:avLst/>
          </a:prstGeom>
        </p:spPr>
      </p:pic>
      <p:pic>
        <p:nvPicPr>
          <p:cNvPr id="11" name="Bild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3412379"/>
            <a:ext cx="3198157" cy="2206948"/>
          </a:xfrm>
          <a:prstGeom prst="rect">
            <a:avLst/>
          </a:prstGeom>
        </p:spPr>
      </p:pic>
    </p:spTree>
    <p:extLst>
      <p:ext uri="{BB962C8B-B14F-4D97-AF65-F5344CB8AC3E}">
        <p14:creationId xmlns:p14="http://schemas.microsoft.com/office/powerpoint/2010/main" val="30858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a:p>
        </p:txBody>
      </p:sp>
      <p:sp>
        <p:nvSpPr>
          <p:cNvPr id="3" name="Undertittel 2"/>
          <p:cNvSpPr>
            <a:spLocks noGrp="1"/>
          </p:cNvSpPr>
          <p:nvPr>
            <p:ph type="subTitle" idx="1"/>
          </p:nvPr>
        </p:nvSpPr>
        <p:spPr/>
        <p:txBody>
          <a:bodyPr/>
          <a:lstStyle/>
          <a:p>
            <a:endParaRPr lang="nb-NO"/>
          </a:p>
        </p:txBody>
      </p:sp>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3</a:t>
            </a:fld>
            <a:endParaRPr lang="nb-NO"/>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8" name="TekstSylinder 7"/>
          <p:cNvSpPr txBox="1"/>
          <p:nvPr/>
        </p:nvSpPr>
        <p:spPr>
          <a:xfrm>
            <a:off x="617591" y="487918"/>
            <a:ext cx="2146742" cy="369332"/>
          </a:xfrm>
          <a:prstGeom prst="rect">
            <a:avLst/>
          </a:prstGeom>
          <a:noFill/>
        </p:spPr>
        <p:txBody>
          <a:bodyPr wrap="none" rtlCol="0">
            <a:spAutoFit/>
          </a:bodyPr>
          <a:lstStyle/>
          <a:p>
            <a:r>
              <a:rPr lang="nb-NO" dirty="0" smtClean="0">
                <a:solidFill>
                  <a:schemeClr val="tx2">
                    <a:lumMod val="60000"/>
                    <a:lumOff val="40000"/>
                  </a:schemeClr>
                </a:solidFill>
                <a:latin typeface="Georgia" pitchFamily="18" charset="0"/>
              </a:rPr>
              <a:t>Dette er også meg:</a:t>
            </a:r>
            <a:endParaRPr lang="nb-NO" dirty="0">
              <a:solidFill>
                <a:schemeClr val="tx2">
                  <a:lumMod val="60000"/>
                  <a:lumOff val="40000"/>
                </a:schemeClr>
              </a:solidFill>
              <a:latin typeface="Georgia" pitchFamily="18" charset="0"/>
            </a:endParaRPr>
          </a:p>
        </p:txBody>
      </p:sp>
    </p:spTree>
    <p:extLst>
      <p:ext uri="{BB962C8B-B14F-4D97-AF65-F5344CB8AC3E}">
        <p14:creationId xmlns:p14="http://schemas.microsoft.com/office/powerpoint/2010/main" val="2391601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30</a:t>
            </a:fld>
            <a:endParaRPr lang="nb-NO"/>
          </a:p>
        </p:txBody>
      </p:sp>
      <p:sp>
        <p:nvSpPr>
          <p:cNvPr id="7" name="TekstSylinder 6"/>
          <p:cNvSpPr txBox="1"/>
          <p:nvPr/>
        </p:nvSpPr>
        <p:spPr>
          <a:xfrm>
            <a:off x="683568" y="1340768"/>
            <a:ext cx="5963492" cy="3354765"/>
          </a:xfrm>
          <a:prstGeom prst="rect">
            <a:avLst/>
          </a:prstGeom>
          <a:noFill/>
        </p:spPr>
        <p:txBody>
          <a:bodyPr wrap="none" rtlCol="0">
            <a:spAutoFit/>
          </a:bodyPr>
          <a:lstStyle/>
          <a:p>
            <a:r>
              <a:rPr lang="nb-NO" sz="3200" dirty="0" smtClean="0">
                <a:latin typeface="Georgia" pitchFamily="18" charset="0"/>
              </a:rPr>
              <a:t>4. </a:t>
            </a:r>
            <a:r>
              <a:rPr lang="nb-NO" sz="3200" dirty="0" err="1" smtClean="0">
                <a:latin typeface="Georgia" pitchFamily="18" charset="0"/>
              </a:rPr>
              <a:t>MMOer</a:t>
            </a:r>
            <a:r>
              <a:rPr lang="nb-NO" sz="3200" dirty="0" smtClean="0">
                <a:latin typeface="Georgia" pitchFamily="18" charset="0"/>
              </a:rPr>
              <a:t> – hvor skumle er de?</a:t>
            </a:r>
          </a:p>
          <a:p>
            <a:r>
              <a:rPr lang="nb-NO" dirty="0" smtClean="0">
                <a:latin typeface="Georgia" pitchFamily="18" charset="0"/>
              </a:rPr>
              <a:t/>
            </a:r>
            <a:br>
              <a:rPr lang="nb-NO" dirty="0" smtClean="0">
                <a:latin typeface="Georgia" pitchFamily="18" charset="0"/>
              </a:rPr>
            </a:br>
            <a:endParaRPr lang="nb-NO" dirty="0">
              <a:latin typeface="Georgia" pitchFamily="18" charset="0"/>
            </a:endParaRPr>
          </a:p>
          <a:p>
            <a:pPr marL="742950" lvl="1" indent="-285750">
              <a:buFont typeface="Arial" pitchFamily="34" charset="0"/>
              <a:buChar char="•"/>
            </a:pPr>
            <a:r>
              <a:rPr lang="nb-NO" sz="2400" dirty="0" err="1" smtClean="0">
                <a:latin typeface="Georgia" pitchFamily="18" charset="0"/>
              </a:rPr>
              <a:t>Free</a:t>
            </a:r>
            <a:r>
              <a:rPr lang="nb-NO" sz="2400" dirty="0" smtClean="0">
                <a:latin typeface="Georgia" pitchFamily="18" charset="0"/>
              </a:rPr>
              <a:t>-to-play</a:t>
            </a:r>
          </a:p>
          <a:p>
            <a:pPr marL="742950" lvl="1" indent="-285750">
              <a:buFont typeface="Arial" pitchFamily="34" charset="0"/>
              <a:buChar char="•"/>
            </a:pPr>
            <a:r>
              <a:rPr lang="nb-NO" sz="2400" dirty="0" smtClean="0">
                <a:latin typeface="Georgia" pitchFamily="18" charset="0"/>
              </a:rPr>
              <a:t>Foreldre?</a:t>
            </a:r>
          </a:p>
          <a:p>
            <a:pPr marL="742950" lvl="1" indent="-285750">
              <a:buFont typeface="Arial" pitchFamily="34" charset="0"/>
              <a:buChar char="•"/>
            </a:pPr>
            <a:r>
              <a:rPr lang="nb-NO" sz="2400" dirty="0" smtClean="0">
                <a:latin typeface="Georgia" pitchFamily="18" charset="0"/>
              </a:rPr>
              <a:t>Lærere?</a:t>
            </a:r>
          </a:p>
          <a:p>
            <a:pPr marL="742950" lvl="1" indent="-285750">
              <a:buFont typeface="Arial" pitchFamily="34" charset="0"/>
              <a:buChar char="•"/>
            </a:pPr>
            <a:r>
              <a:rPr lang="nb-NO" sz="2400" dirty="0" smtClean="0">
                <a:latin typeface="Georgia" pitchFamily="18" charset="0"/>
              </a:rPr>
              <a:t>Jentekveld?</a:t>
            </a:r>
          </a:p>
          <a:p>
            <a:pPr marL="742950" lvl="1" indent="-285750">
              <a:buFont typeface="Arial" pitchFamily="34" charset="0"/>
              <a:buChar char="•"/>
            </a:pPr>
            <a:r>
              <a:rPr lang="nb-NO" sz="2400" dirty="0" smtClean="0">
                <a:latin typeface="Georgia" pitchFamily="18" charset="0"/>
              </a:rPr>
              <a:t>Fokus på gruppespill!</a:t>
            </a:r>
          </a:p>
          <a:p>
            <a:pPr lvl="1"/>
            <a:endParaRPr lang="nb-NO" sz="2400" dirty="0">
              <a:latin typeface="Georgia" pitchFamily="18" charset="0"/>
            </a:endParaRPr>
          </a:p>
        </p:txBody>
      </p:sp>
      <p:pic>
        <p:nvPicPr>
          <p:cNvPr id="5122" name="Picture 2" descr="H:\spill\Spillformidling voksne\teamplay.guil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204864"/>
            <a:ext cx="3528392" cy="264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132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31</a:t>
            </a:fld>
            <a:endParaRPr lang="nb-NO"/>
          </a:p>
        </p:txBody>
      </p:sp>
      <p:sp>
        <p:nvSpPr>
          <p:cNvPr id="7" name="TekstSylinder 6"/>
          <p:cNvSpPr txBox="1"/>
          <p:nvPr/>
        </p:nvSpPr>
        <p:spPr>
          <a:xfrm>
            <a:off x="600518" y="1556792"/>
            <a:ext cx="7718780" cy="584775"/>
          </a:xfrm>
          <a:prstGeom prst="rect">
            <a:avLst/>
          </a:prstGeom>
          <a:noFill/>
        </p:spPr>
        <p:txBody>
          <a:bodyPr wrap="none" rtlCol="0">
            <a:spAutoFit/>
          </a:bodyPr>
          <a:lstStyle/>
          <a:p>
            <a:r>
              <a:rPr lang="nb-NO" sz="3200" dirty="0" smtClean="0">
                <a:latin typeface="Georgia" pitchFamily="18" charset="0"/>
              </a:rPr>
              <a:t>5. Tenk trans- og kryssmedia i utstillinger</a:t>
            </a:r>
            <a:endParaRPr lang="nb-NO" sz="3200" dirty="0">
              <a:latin typeface="Georgia" pitchFamily="18" charset="0"/>
            </a:endParaRPr>
          </a:p>
        </p:txBody>
      </p:sp>
      <p:pic>
        <p:nvPicPr>
          <p:cNvPr id="7170" name="Picture 2" descr="H:\spill\Spillformidling voksne\assassins_creed_buil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03" y="3140968"/>
            <a:ext cx="4497829" cy="252628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H:\spill\Spillformidling voksne\Basilica_San_Marco_Ven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140968"/>
            <a:ext cx="3860836" cy="252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995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spill\Spillformidling voksne\LesesirkelBa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068960"/>
            <a:ext cx="3024336" cy="2945703"/>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32</a:t>
            </a:fld>
            <a:endParaRPr lang="nb-NO"/>
          </a:p>
        </p:txBody>
      </p:sp>
      <p:sp>
        <p:nvSpPr>
          <p:cNvPr id="7" name="TekstSylinder 6"/>
          <p:cNvSpPr txBox="1"/>
          <p:nvPr/>
        </p:nvSpPr>
        <p:spPr>
          <a:xfrm>
            <a:off x="686584" y="513888"/>
            <a:ext cx="5283819" cy="6124754"/>
          </a:xfrm>
          <a:prstGeom prst="rect">
            <a:avLst/>
          </a:prstGeom>
          <a:noFill/>
        </p:spPr>
        <p:txBody>
          <a:bodyPr wrap="none" rtlCol="0">
            <a:spAutoFit/>
          </a:bodyPr>
          <a:lstStyle/>
          <a:p>
            <a:r>
              <a:rPr lang="nb-NO" sz="3200" dirty="0" smtClean="0">
                <a:latin typeface="Georgia" pitchFamily="18" charset="0"/>
              </a:rPr>
              <a:t>6. </a:t>
            </a:r>
            <a:r>
              <a:rPr lang="nb-NO" sz="3200" dirty="0" err="1" smtClean="0">
                <a:latin typeface="Georgia" pitchFamily="18" charset="0"/>
              </a:rPr>
              <a:t>Spillsirkel</a:t>
            </a:r>
            <a:endParaRPr lang="nb-NO" sz="2400" dirty="0">
              <a:latin typeface="Georgia" pitchFamily="18" charset="0"/>
            </a:endParaRPr>
          </a:p>
          <a:p>
            <a:pPr lvl="1"/>
            <a:r>
              <a:rPr lang="nb-NO" sz="2400" dirty="0" smtClean="0">
                <a:latin typeface="Georgia" pitchFamily="18" charset="0"/>
              </a:rPr>
              <a:t/>
            </a:r>
            <a:br>
              <a:rPr lang="nb-NO" sz="2400" dirty="0" smtClean="0">
                <a:latin typeface="Georgia" pitchFamily="18" charset="0"/>
              </a:rPr>
            </a:br>
            <a:r>
              <a:rPr lang="nb-NO" sz="2400" dirty="0" smtClean="0">
                <a:latin typeface="Georgia" pitchFamily="18" charset="0"/>
              </a:rPr>
              <a:t>Storspill med massive historier:</a:t>
            </a:r>
            <a:br>
              <a:rPr lang="nb-NO" sz="2400" dirty="0" smtClean="0">
                <a:latin typeface="Georgia" pitchFamily="18" charset="0"/>
              </a:rPr>
            </a:br>
            <a:r>
              <a:rPr lang="nb-NO" sz="2400" dirty="0" smtClean="0">
                <a:latin typeface="Georgia" pitchFamily="18" charset="0"/>
              </a:rPr>
              <a:t>Mass </a:t>
            </a:r>
            <a:r>
              <a:rPr lang="nb-NO" sz="2400" dirty="0" err="1" smtClean="0">
                <a:latin typeface="Georgia" pitchFamily="18" charset="0"/>
              </a:rPr>
              <a:t>Effect</a:t>
            </a:r>
            <a:r>
              <a:rPr lang="nb-NO" sz="2400" dirty="0" smtClean="0">
                <a:latin typeface="Georgia" pitchFamily="18" charset="0"/>
              </a:rPr>
              <a:t>, </a:t>
            </a:r>
            <a:r>
              <a:rPr lang="nb-NO" sz="2400" dirty="0" err="1" smtClean="0">
                <a:latin typeface="Georgia" pitchFamily="18" charset="0"/>
              </a:rPr>
              <a:t>Uncharted</a:t>
            </a:r>
            <a:r>
              <a:rPr lang="nb-NO" sz="2400" dirty="0" smtClean="0">
                <a:latin typeface="Georgia" pitchFamily="18" charset="0"/>
              </a:rPr>
              <a:t>, Batman, </a:t>
            </a:r>
            <a:br>
              <a:rPr lang="nb-NO" sz="2400" dirty="0" smtClean="0">
                <a:latin typeface="Georgia" pitchFamily="18" charset="0"/>
              </a:rPr>
            </a:br>
            <a:r>
              <a:rPr lang="nb-NO" sz="2400" dirty="0" smtClean="0">
                <a:latin typeface="Georgia" pitchFamily="18" charset="0"/>
              </a:rPr>
              <a:t>LA </a:t>
            </a:r>
            <a:r>
              <a:rPr lang="nb-NO" sz="2400" dirty="0" err="1" smtClean="0">
                <a:latin typeface="Georgia" pitchFamily="18" charset="0"/>
              </a:rPr>
              <a:t>Noir</a:t>
            </a:r>
            <a:r>
              <a:rPr lang="nb-NO" sz="2400" dirty="0" smtClean="0">
                <a:latin typeface="Georgia" pitchFamily="18" charset="0"/>
              </a:rPr>
              <a:t>, Dragon Age ++</a:t>
            </a:r>
          </a:p>
          <a:p>
            <a:pPr lvl="1"/>
            <a:endParaRPr lang="nb-NO" sz="2400" dirty="0">
              <a:latin typeface="Georgia" pitchFamily="18" charset="0"/>
            </a:endParaRPr>
          </a:p>
          <a:p>
            <a:pPr lvl="1"/>
            <a:r>
              <a:rPr lang="nb-NO" sz="2400" dirty="0" err="1" smtClean="0">
                <a:latin typeface="Georgia" pitchFamily="18" charset="0"/>
              </a:rPr>
              <a:t>Indiespill</a:t>
            </a:r>
            <a:r>
              <a:rPr lang="nb-NO" sz="2400" dirty="0" smtClean="0">
                <a:latin typeface="Georgia" pitchFamily="18" charset="0"/>
              </a:rPr>
              <a:t> med stor </a:t>
            </a:r>
            <a:r>
              <a:rPr lang="nb-NO" sz="2400" dirty="0" err="1" smtClean="0">
                <a:latin typeface="Georgia" pitchFamily="18" charset="0"/>
              </a:rPr>
              <a:t>impact</a:t>
            </a:r>
            <a:r>
              <a:rPr lang="nb-NO" sz="2400" dirty="0" smtClean="0">
                <a:latin typeface="Georgia" pitchFamily="18" charset="0"/>
              </a:rPr>
              <a:t>:</a:t>
            </a:r>
            <a:br>
              <a:rPr lang="nb-NO" sz="2400" dirty="0" smtClean="0">
                <a:latin typeface="Georgia" pitchFamily="18" charset="0"/>
              </a:rPr>
            </a:br>
            <a:r>
              <a:rPr lang="nb-NO" sz="2400" dirty="0" smtClean="0">
                <a:latin typeface="Georgia" pitchFamily="18" charset="0"/>
              </a:rPr>
              <a:t>Journey, Papers </a:t>
            </a:r>
            <a:r>
              <a:rPr lang="nb-NO" sz="2400" dirty="0" err="1" smtClean="0">
                <a:latin typeface="Georgia" pitchFamily="18" charset="0"/>
              </a:rPr>
              <a:t>please</a:t>
            </a:r>
            <a:r>
              <a:rPr lang="nb-NO" sz="2400" dirty="0" smtClean="0">
                <a:latin typeface="Georgia" pitchFamily="18" charset="0"/>
              </a:rPr>
              <a:t>, Brothers: </a:t>
            </a:r>
            <a:br>
              <a:rPr lang="nb-NO" sz="2400" dirty="0" smtClean="0">
                <a:latin typeface="Georgia" pitchFamily="18" charset="0"/>
              </a:rPr>
            </a:br>
            <a:r>
              <a:rPr lang="nb-NO" sz="2400" dirty="0" smtClean="0">
                <a:latin typeface="Georgia" pitchFamily="18" charset="0"/>
              </a:rPr>
              <a:t>a tale </a:t>
            </a:r>
            <a:r>
              <a:rPr lang="nb-NO" sz="2400" dirty="0" err="1" smtClean="0">
                <a:latin typeface="Georgia" pitchFamily="18" charset="0"/>
              </a:rPr>
              <a:t>of</a:t>
            </a:r>
            <a:r>
              <a:rPr lang="nb-NO" sz="2400" dirty="0" smtClean="0">
                <a:latin typeface="Georgia" pitchFamily="18" charset="0"/>
              </a:rPr>
              <a:t> </a:t>
            </a:r>
            <a:r>
              <a:rPr lang="nb-NO" sz="2400" dirty="0" err="1" smtClean="0">
                <a:latin typeface="Georgia" pitchFamily="18" charset="0"/>
              </a:rPr>
              <a:t>two</a:t>
            </a:r>
            <a:r>
              <a:rPr lang="nb-NO" sz="2400" dirty="0" smtClean="0">
                <a:latin typeface="Georgia" pitchFamily="18" charset="0"/>
              </a:rPr>
              <a:t> </a:t>
            </a:r>
            <a:r>
              <a:rPr lang="nb-NO" sz="2400" dirty="0" err="1" smtClean="0">
                <a:latin typeface="Georgia" pitchFamily="18" charset="0"/>
              </a:rPr>
              <a:t>sons</a:t>
            </a:r>
            <a:r>
              <a:rPr lang="nb-NO" sz="2400" dirty="0">
                <a:latin typeface="Georgia" pitchFamily="18" charset="0"/>
              </a:rPr>
              <a:t> </a:t>
            </a:r>
            <a:r>
              <a:rPr lang="nb-NO" sz="2400" dirty="0" smtClean="0">
                <a:latin typeface="Georgia" pitchFamily="18" charset="0"/>
              </a:rPr>
              <a:t>++</a:t>
            </a:r>
          </a:p>
          <a:p>
            <a:pPr lvl="1"/>
            <a:r>
              <a:rPr lang="nb-NO" sz="2400" dirty="0" smtClean="0">
                <a:latin typeface="Georgia" pitchFamily="18" charset="0"/>
              </a:rPr>
              <a:t/>
            </a:r>
            <a:br>
              <a:rPr lang="nb-NO" sz="2400" dirty="0" smtClean="0">
                <a:latin typeface="Georgia" pitchFamily="18" charset="0"/>
              </a:rPr>
            </a:br>
            <a:r>
              <a:rPr lang="nb-NO" sz="2400" dirty="0" smtClean="0">
                <a:latin typeface="Georgia" pitchFamily="18" charset="0"/>
              </a:rPr>
              <a:t>NB:</a:t>
            </a:r>
            <a:endParaRPr lang="nb-NO" sz="2400" dirty="0">
              <a:latin typeface="Georgia" pitchFamily="18" charset="0"/>
            </a:endParaRPr>
          </a:p>
          <a:p>
            <a:pPr marL="800100" lvl="1" indent="-342900">
              <a:buFont typeface="Arial" pitchFamily="34" charset="0"/>
              <a:buChar char="•"/>
            </a:pPr>
            <a:r>
              <a:rPr lang="nb-NO" sz="2400" dirty="0">
                <a:latin typeface="Georgia" pitchFamily="18" charset="0"/>
              </a:rPr>
              <a:t>Historie og </a:t>
            </a:r>
            <a:r>
              <a:rPr lang="nb-NO" sz="2400" dirty="0" err="1">
                <a:latin typeface="Georgia" pitchFamily="18" charset="0"/>
              </a:rPr>
              <a:t>spillmekanismer</a:t>
            </a:r>
            <a:endParaRPr lang="nb-NO" sz="2400" dirty="0">
              <a:latin typeface="Georgia" pitchFamily="18" charset="0"/>
            </a:endParaRPr>
          </a:p>
          <a:p>
            <a:pPr marL="800100" lvl="1" indent="-342900">
              <a:buFont typeface="Arial" pitchFamily="34" charset="0"/>
              <a:buChar char="•"/>
            </a:pPr>
            <a:r>
              <a:rPr lang="nb-NO" sz="2400" dirty="0">
                <a:latin typeface="Georgia" pitchFamily="18" charset="0"/>
              </a:rPr>
              <a:t>Spill</a:t>
            </a:r>
            <a:r>
              <a:rPr lang="nb-NO" sz="2400" u="sng" dirty="0">
                <a:latin typeface="Georgia" pitchFamily="18" charset="0"/>
              </a:rPr>
              <a:t>opplevelsen</a:t>
            </a:r>
            <a:br>
              <a:rPr lang="nb-NO" sz="2400" u="sng" dirty="0">
                <a:latin typeface="Georgia" pitchFamily="18" charset="0"/>
              </a:rPr>
            </a:br>
            <a:endParaRPr lang="nb-NO" sz="2400" u="sng" dirty="0">
              <a:latin typeface="Georgia" pitchFamily="18" charset="0"/>
            </a:endParaRPr>
          </a:p>
          <a:p>
            <a:pPr lvl="1"/>
            <a:endParaRPr lang="nb-NO" sz="2400" dirty="0">
              <a:latin typeface="Georgia" pitchFamily="18" charset="0"/>
            </a:endParaRPr>
          </a:p>
          <a:p>
            <a:pPr lvl="1"/>
            <a:endParaRPr lang="nb-NO" sz="2400" dirty="0">
              <a:latin typeface="Georgia" pitchFamily="18" charset="0"/>
            </a:endParaRPr>
          </a:p>
        </p:txBody>
      </p:sp>
    </p:spTree>
    <p:extLst>
      <p:ext uri="{BB962C8B-B14F-4D97-AF65-F5344CB8AC3E}">
        <p14:creationId xmlns:p14="http://schemas.microsoft.com/office/powerpoint/2010/main" val="3371715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33</a:t>
            </a:fld>
            <a:endParaRPr lang="nb-NO"/>
          </a:p>
        </p:txBody>
      </p:sp>
      <p:sp>
        <p:nvSpPr>
          <p:cNvPr id="7" name="TekstSylinder 6"/>
          <p:cNvSpPr txBox="1"/>
          <p:nvPr/>
        </p:nvSpPr>
        <p:spPr>
          <a:xfrm>
            <a:off x="755576" y="1226231"/>
            <a:ext cx="2079415" cy="584775"/>
          </a:xfrm>
          <a:prstGeom prst="rect">
            <a:avLst/>
          </a:prstGeom>
          <a:noFill/>
        </p:spPr>
        <p:txBody>
          <a:bodyPr wrap="none" rtlCol="0">
            <a:spAutoFit/>
          </a:bodyPr>
          <a:lstStyle/>
          <a:p>
            <a:r>
              <a:rPr lang="nb-NO" sz="3200" dirty="0" smtClean="0">
                <a:latin typeface="Georgia" pitchFamily="18" charset="0"/>
              </a:rPr>
              <a:t>7. </a:t>
            </a:r>
            <a:r>
              <a:rPr lang="nb-NO" sz="3200" dirty="0" err="1" smtClean="0">
                <a:latin typeface="Georgia" pitchFamily="18" charset="0"/>
              </a:rPr>
              <a:t>Barcraft</a:t>
            </a:r>
            <a:endParaRPr lang="nb-NO" sz="3200" dirty="0">
              <a:latin typeface="Georgia" pitchFamily="18" charset="0"/>
            </a:endParaRPr>
          </a:p>
        </p:txBody>
      </p:sp>
      <p:pic>
        <p:nvPicPr>
          <p:cNvPr id="9218" name="Picture 2" descr="H:\spill\Spillformidling voksne\barcra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283" y="1916832"/>
            <a:ext cx="5903194" cy="393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982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34</a:t>
            </a:fld>
            <a:endParaRPr lang="nb-NO"/>
          </a:p>
        </p:txBody>
      </p:sp>
      <p:sp>
        <p:nvSpPr>
          <p:cNvPr id="7" name="TekstSylinder 6"/>
          <p:cNvSpPr txBox="1"/>
          <p:nvPr/>
        </p:nvSpPr>
        <p:spPr>
          <a:xfrm>
            <a:off x="755576" y="764704"/>
            <a:ext cx="6628738" cy="2431435"/>
          </a:xfrm>
          <a:prstGeom prst="rect">
            <a:avLst/>
          </a:prstGeom>
          <a:noFill/>
        </p:spPr>
        <p:txBody>
          <a:bodyPr wrap="none" rtlCol="0">
            <a:spAutoFit/>
          </a:bodyPr>
          <a:lstStyle/>
          <a:p>
            <a:r>
              <a:rPr lang="nb-NO" sz="3200" dirty="0" smtClean="0">
                <a:latin typeface="Georgia" pitchFamily="18" charset="0"/>
              </a:rPr>
              <a:t>8. Temakveld: Problemspill </a:t>
            </a:r>
          </a:p>
          <a:p>
            <a:pPr marL="342900" indent="-342900">
              <a:buFont typeface="Arial" pitchFamily="34" charset="0"/>
              <a:buChar char="•"/>
            </a:pPr>
            <a:endParaRPr lang="nb-NO" sz="2400" dirty="0">
              <a:latin typeface="Georgia" pitchFamily="18" charset="0"/>
            </a:endParaRPr>
          </a:p>
          <a:p>
            <a:pPr marL="342900" indent="-342900">
              <a:buFont typeface="Arial" pitchFamily="34" charset="0"/>
              <a:buChar char="•"/>
            </a:pPr>
            <a:r>
              <a:rPr lang="nb-NO" sz="2400" dirty="0" smtClean="0">
                <a:latin typeface="Georgia" pitchFamily="18" charset="0"/>
              </a:rPr>
              <a:t>Velg fra siste mediepanikk</a:t>
            </a:r>
          </a:p>
          <a:p>
            <a:pPr marL="342900" indent="-342900">
              <a:buFont typeface="Arial" pitchFamily="34" charset="0"/>
              <a:buChar char="•"/>
            </a:pPr>
            <a:r>
              <a:rPr lang="nb-NO" sz="2400" dirty="0" smtClean="0">
                <a:latin typeface="Georgia" pitchFamily="18" charset="0"/>
              </a:rPr>
              <a:t>Spill utvalgte scener</a:t>
            </a:r>
          </a:p>
          <a:p>
            <a:pPr marL="342900" indent="-342900">
              <a:buFont typeface="Arial" pitchFamily="34" charset="0"/>
              <a:buChar char="•"/>
            </a:pPr>
            <a:r>
              <a:rPr lang="nb-NO" sz="2400" dirty="0" smtClean="0">
                <a:latin typeface="Georgia" pitchFamily="18" charset="0"/>
              </a:rPr>
              <a:t>Diskuter! Kanskje til og med: Kjør debatt?</a:t>
            </a:r>
          </a:p>
          <a:p>
            <a:pPr marL="342900" indent="-342900">
              <a:buFont typeface="Arial" pitchFamily="34" charset="0"/>
              <a:buChar char="•"/>
            </a:pPr>
            <a:r>
              <a:rPr lang="nb-NO" sz="2400" dirty="0" smtClean="0">
                <a:latin typeface="Georgia" pitchFamily="18" charset="0"/>
              </a:rPr>
              <a:t>(Informer om aldersgrenser/PEGI-systemet)</a:t>
            </a:r>
          </a:p>
        </p:txBody>
      </p:sp>
      <p:pic>
        <p:nvPicPr>
          <p:cNvPr id="10242" name="Picture 2" descr="H:\spill\Spillformidling voksne\call-of-duty-modern-warfare-3-multiplayer-screenshots-600x3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45024"/>
            <a:ext cx="4608512" cy="258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877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35</a:t>
            </a:fld>
            <a:endParaRPr lang="nb-NO"/>
          </a:p>
        </p:txBody>
      </p:sp>
      <p:sp>
        <p:nvSpPr>
          <p:cNvPr id="7" name="TekstSylinder 6"/>
          <p:cNvSpPr txBox="1"/>
          <p:nvPr/>
        </p:nvSpPr>
        <p:spPr>
          <a:xfrm>
            <a:off x="755576" y="308533"/>
            <a:ext cx="5444119" cy="584775"/>
          </a:xfrm>
          <a:prstGeom prst="rect">
            <a:avLst/>
          </a:prstGeom>
          <a:noFill/>
        </p:spPr>
        <p:txBody>
          <a:bodyPr wrap="none" rtlCol="0">
            <a:spAutoFit/>
          </a:bodyPr>
          <a:lstStyle/>
          <a:p>
            <a:r>
              <a:rPr lang="nb-NO" sz="3200" dirty="0" smtClean="0">
                <a:latin typeface="Georgia" pitchFamily="18" charset="0"/>
              </a:rPr>
              <a:t>9. </a:t>
            </a:r>
            <a:r>
              <a:rPr lang="nb-NO" sz="3200" dirty="0" err="1" smtClean="0">
                <a:latin typeface="Georgia" pitchFamily="18" charset="0"/>
              </a:rPr>
              <a:t>Popkult</a:t>
            </a:r>
            <a:r>
              <a:rPr lang="nb-NO" sz="3200" dirty="0" smtClean="0">
                <a:latin typeface="Georgia" pitchFamily="18" charset="0"/>
              </a:rPr>
              <a:t> – også for voksne!</a:t>
            </a:r>
          </a:p>
        </p:txBody>
      </p:sp>
      <p:pic>
        <p:nvPicPr>
          <p:cNvPr id="11267" name="Picture 3" descr="H:\spill\Spillformidling voksne\Batman Arkham Asyl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970" y="1052736"/>
            <a:ext cx="1618630" cy="229709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spill\Spillformidling voksne\BatmanReturnsDV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002" y="1066911"/>
            <a:ext cx="1656184" cy="2268745"/>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H:\spill\Spillformidling voksne\fp2143batmancomicfor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77175"/>
            <a:ext cx="1492224" cy="2240577"/>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189" y="3580962"/>
            <a:ext cx="1728192" cy="2609165"/>
          </a:xfrm>
          <a:prstGeom prst="rect">
            <a:avLst/>
          </a:prstGeom>
        </p:spPr>
      </p:pic>
      <p:pic>
        <p:nvPicPr>
          <p:cNvPr id="11" name="Bild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9002" y="3604625"/>
            <a:ext cx="3573388" cy="2465882"/>
          </a:xfrm>
          <a:prstGeom prst="rect">
            <a:avLst/>
          </a:prstGeom>
        </p:spPr>
      </p:pic>
      <p:pic>
        <p:nvPicPr>
          <p:cNvPr id="10" name="Bild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5696" y="3715077"/>
            <a:ext cx="3768689" cy="2355430"/>
          </a:xfrm>
          <a:prstGeom prst="rect">
            <a:avLst/>
          </a:prstGeom>
        </p:spPr>
      </p:pic>
    </p:spTree>
    <p:extLst>
      <p:ext uri="{BB962C8B-B14F-4D97-AF65-F5344CB8AC3E}">
        <p14:creationId xmlns:p14="http://schemas.microsoft.com/office/powerpoint/2010/main" val="3569000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36</a:t>
            </a:fld>
            <a:endParaRPr lang="nb-NO"/>
          </a:p>
        </p:txBody>
      </p:sp>
      <p:sp>
        <p:nvSpPr>
          <p:cNvPr id="7" name="TekstSylinder 6"/>
          <p:cNvSpPr txBox="1"/>
          <p:nvPr/>
        </p:nvSpPr>
        <p:spPr>
          <a:xfrm>
            <a:off x="683568" y="1268760"/>
            <a:ext cx="6421951" cy="3662541"/>
          </a:xfrm>
          <a:prstGeom prst="rect">
            <a:avLst/>
          </a:prstGeom>
          <a:noFill/>
        </p:spPr>
        <p:txBody>
          <a:bodyPr wrap="none" rtlCol="0">
            <a:spAutoFit/>
          </a:bodyPr>
          <a:lstStyle/>
          <a:p>
            <a:r>
              <a:rPr lang="nb-NO" sz="3200" dirty="0" smtClean="0">
                <a:latin typeface="Georgia" pitchFamily="18" charset="0"/>
              </a:rPr>
              <a:t>10. Bare fantasien setter grenser!</a:t>
            </a:r>
          </a:p>
          <a:p>
            <a:endParaRPr lang="nb-NO" sz="3200" dirty="0">
              <a:latin typeface="Georgia" pitchFamily="18" charset="0"/>
            </a:endParaRPr>
          </a:p>
          <a:p>
            <a:pPr marL="800100" lvl="1" indent="-342900">
              <a:buFont typeface="Arial" pitchFamily="34" charset="0"/>
              <a:buChar char="•"/>
            </a:pPr>
            <a:r>
              <a:rPr lang="nb-NO" sz="2400" dirty="0" err="1" smtClean="0">
                <a:latin typeface="Georgia" pitchFamily="18" charset="0"/>
              </a:rPr>
              <a:t>Seniorsurfoppvarming</a:t>
            </a:r>
            <a:endParaRPr lang="nb-NO" sz="2400" dirty="0" smtClean="0">
              <a:latin typeface="Georgia" pitchFamily="18" charset="0"/>
            </a:endParaRPr>
          </a:p>
          <a:p>
            <a:pPr marL="800100" lvl="1" indent="-342900">
              <a:buFont typeface="Arial" pitchFamily="34" charset="0"/>
              <a:buChar char="•"/>
            </a:pPr>
            <a:r>
              <a:rPr lang="nb-NO" sz="2400" dirty="0" smtClean="0">
                <a:latin typeface="Georgia" pitchFamily="18" charset="0"/>
              </a:rPr>
              <a:t>Jentekvelder med «guttespill»</a:t>
            </a:r>
          </a:p>
          <a:p>
            <a:pPr marL="800100" lvl="1" indent="-342900">
              <a:buFont typeface="Arial" pitchFamily="34" charset="0"/>
              <a:buChar char="•"/>
            </a:pPr>
            <a:r>
              <a:rPr lang="nb-NO" sz="2400" dirty="0" smtClean="0">
                <a:latin typeface="Georgia" pitchFamily="18" charset="0"/>
              </a:rPr>
              <a:t>Brukerstyrte fora (sjakk-klubb-variant!)</a:t>
            </a:r>
          </a:p>
          <a:p>
            <a:pPr marL="800100" lvl="1" indent="-342900">
              <a:buFont typeface="Arial" pitchFamily="34" charset="0"/>
              <a:buChar char="•"/>
            </a:pPr>
            <a:r>
              <a:rPr lang="nb-NO" sz="2400" dirty="0" smtClean="0">
                <a:latin typeface="Georgia" pitchFamily="18" charset="0"/>
              </a:rPr>
              <a:t>Rollespillkvelder, brettspillkvelder</a:t>
            </a:r>
          </a:p>
          <a:p>
            <a:pPr marL="800100" lvl="1" indent="-342900">
              <a:buFont typeface="Arial" pitchFamily="34" charset="0"/>
              <a:buChar char="•"/>
            </a:pPr>
            <a:r>
              <a:rPr lang="nb-NO" sz="2400" dirty="0" smtClean="0">
                <a:latin typeface="Georgia" pitchFamily="18" charset="0"/>
              </a:rPr>
              <a:t>Legokveld – fysisk og digitalt</a:t>
            </a:r>
          </a:p>
          <a:p>
            <a:pPr marL="800100" lvl="1" indent="-342900">
              <a:buFont typeface="Arial" pitchFamily="34" charset="0"/>
              <a:buChar char="•"/>
            </a:pPr>
            <a:r>
              <a:rPr lang="nb-NO" sz="2400" dirty="0" smtClean="0">
                <a:latin typeface="Georgia" pitchFamily="18" charset="0"/>
              </a:rPr>
              <a:t>++</a:t>
            </a:r>
          </a:p>
          <a:p>
            <a:pPr lvl="1"/>
            <a:endParaRPr lang="nb-NO" sz="2400" dirty="0">
              <a:latin typeface="Georgia" pitchFamily="18" charset="0"/>
            </a:endParaRPr>
          </a:p>
        </p:txBody>
      </p:sp>
    </p:spTree>
    <p:extLst>
      <p:ext uri="{BB962C8B-B14F-4D97-AF65-F5344CB8AC3E}">
        <p14:creationId xmlns:p14="http://schemas.microsoft.com/office/powerpoint/2010/main" val="2112995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37</a:t>
            </a:fld>
            <a:endParaRPr lang="nb-NO"/>
          </a:p>
        </p:txBody>
      </p:sp>
      <p:sp>
        <p:nvSpPr>
          <p:cNvPr id="7" name="TekstSylinder 6"/>
          <p:cNvSpPr txBox="1"/>
          <p:nvPr/>
        </p:nvSpPr>
        <p:spPr>
          <a:xfrm>
            <a:off x="2051720" y="1988840"/>
            <a:ext cx="4254947" cy="2677656"/>
          </a:xfrm>
          <a:prstGeom prst="rect">
            <a:avLst/>
          </a:prstGeom>
          <a:noFill/>
        </p:spPr>
        <p:txBody>
          <a:bodyPr wrap="none" rtlCol="0">
            <a:spAutoFit/>
          </a:bodyPr>
          <a:lstStyle/>
          <a:p>
            <a:r>
              <a:rPr lang="nb-NO" sz="3200" dirty="0" smtClean="0"/>
              <a:t>For å oppsummere: </a:t>
            </a:r>
          </a:p>
          <a:p>
            <a:endParaRPr lang="nb-NO" dirty="0"/>
          </a:p>
          <a:p>
            <a:pPr marL="285750" indent="-285750">
              <a:buFont typeface="Arial" panose="020B0604020202020204" pitchFamily="34" charset="0"/>
              <a:buChar char="•"/>
            </a:pPr>
            <a:r>
              <a:rPr lang="nb-NO" sz="2000" dirty="0" smtClean="0"/>
              <a:t>Spill er mer enn underholdning</a:t>
            </a:r>
          </a:p>
          <a:p>
            <a:pPr marL="285750" indent="-285750">
              <a:buFont typeface="Arial" panose="020B0604020202020204" pitchFamily="34" charset="0"/>
              <a:buChar char="•"/>
            </a:pPr>
            <a:r>
              <a:rPr lang="nb-NO" sz="2000" dirty="0" smtClean="0"/>
              <a:t>Spill og lek fjerner grenser</a:t>
            </a:r>
            <a:endParaRPr lang="nb-NO" sz="2000" dirty="0"/>
          </a:p>
          <a:p>
            <a:pPr marL="285750" indent="-285750">
              <a:buFont typeface="Arial" panose="020B0604020202020204" pitchFamily="34" charset="0"/>
              <a:buChar char="•"/>
            </a:pPr>
            <a:r>
              <a:rPr lang="nb-NO" sz="2000" dirty="0" smtClean="0"/>
              <a:t>Verdien i spill ligger i opplevelsen</a:t>
            </a:r>
          </a:p>
          <a:p>
            <a:pPr marL="285750" indent="-285750">
              <a:buFont typeface="Arial" panose="020B0604020202020204" pitchFamily="34" charset="0"/>
              <a:buChar char="•"/>
            </a:pPr>
            <a:r>
              <a:rPr lang="nb-NO" sz="2000" dirty="0" smtClean="0"/>
              <a:t>Tenk spill sammen med annet</a:t>
            </a:r>
          </a:p>
          <a:p>
            <a:pPr marL="285750" indent="-285750">
              <a:buFont typeface="Arial" panose="020B0604020202020204" pitchFamily="34" charset="0"/>
              <a:buChar char="•"/>
            </a:pPr>
            <a:r>
              <a:rPr lang="nb-NO" sz="2000" dirty="0" smtClean="0"/>
              <a:t>Gjør det tilgjengelig</a:t>
            </a:r>
          </a:p>
          <a:p>
            <a:endParaRPr lang="nb-NO" dirty="0"/>
          </a:p>
        </p:txBody>
      </p:sp>
    </p:spTree>
    <p:extLst>
      <p:ext uri="{BB962C8B-B14F-4D97-AF65-F5344CB8AC3E}">
        <p14:creationId xmlns:p14="http://schemas.microsoft.com/office/powerpoint/2010/main" val="2821091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38</a:t>
            </a:fld>
            <a:endParaRPr lang="nb-NO"/>
          </a:p>
        </p:txBody>
      </p:sp>
      <p:sp>
        <p:nvSpPr>
          <p:cNvPr id="7" name="TekstSylinder 6"/>
          <p:cNvSpPr txBox="1"/>
          <p:nvPr/>
        </p:nvSpPr>
        <p:spPr>
          <a:xfrm>
            <a:off x="2051720" y="1052736"/>
            <a:ext cx="4201791" cy="5016758"/>
          </a:xfrm>
          <a:prstGeom prst="rect">
            <a:avLst/>
          </a:prstGeom>
          <a:noFill/>
        </p:spPr>
        <p:txBody>
          <a:bodyPr wrap="none" rtlCol="0">
            <a:spAutoFit/>
          </a:bodyPr>
          <a:lstStyle/>
          <a:p>
            <a:r>
              <a:rPr lang="nb-NO" sz="2000" dirty="0" smtClean="0"/>
              <a:t>Burde sikkert også sagt noe om: </a:t>
            </a:r>
          </a:p>
          <a:p>
            <a:endParaRPr lang="nb-NO" sz="2000" dirty="0" smtClean="0"/>
          </a:p>
          <a:p>
            <a:pPr marL="285750" indent="-285750">
              <a:buFont typeface="Arial" panose="020B0604020202020204" pitchFamily="34" charset="0"/>
              <a:buChar char="•"/>
            </a:pPr>
            <a:r>
              <a:rPr lang="nb-NO" sz="2000" dirty="0" smtClean="0"/>
              <a:t>Innkjøpsordningen</a:t>
            </a:r>
          </a:p>
          <a:p>
            <a:pPr marL="285750" indent="-285750">
              <a:buFont typeface="Arial" panose="020B0604020202020204" pitchFamily="34" charset="0"/>
              <a:buChar char="•"/>
            </a:pPr>
            <a:r>
              <a:rPr lang="nb-NO" sz="2000" dirty="0" smtClean="0"/>
              <a:t>Opphavsrett </a:t>
            </a:r>
          </a:p>
          <a:p>
            <a:pPr marL="285750" indent="-285750">
              <a:buFont typeface="Arial" panose="020B0604020202020204" pitchFamily="34" charset="0"/>
              <a:buChar char="•"/>
            </a:pPr>
            <a:r>
              <a:rPr lang="nb-NO" sz="2000" dirty="0" smtClean="0"/>
              <a:t>Så mye, mye mer…</a:t>
            </a:r>
          </a:p>
          <a:p>
            <a:pPr marL="285750" indent="-285750">
              <a:buFont typeface="Arial" panose="020B0604020202020204" pitchFamily="34" charset="0"/>
              <a:buChar char="•"/>
            </a:pPr>
            <a:endParaRPr lang="nb-NO" sz="2000" dirty="0"/>
          </a:p>
          <a:p>
            <a:r>
              <a:rPr lang="nb-NO" sz="2000" dirty="0" smtClean="0"/>
              <a:t>Men! Lurer du på noe? </a:t>
            </a:r>
          </a:p>
          <a:p>
            <a:endParaRPr lang="nb-NO" sz="2000" dirty="0" smtClean="0"/>
          </a:p>
          <a:p>
            <a:r>
              <a:rPr lang="nb-NO" sz="2000" dirty="0" err="1"/>
              <a:t>Gamebrarians</a:t>
            </a:r>
            <a:r>
              <a:rPr lang="nb-NO" sz="2000" dirty="0"/>
              <a:t> Norge på </a:t>
            </a:r>
            <a:r>
              <a:rPr lang="nb-NO" sz="2000" dirty="0" err="1"/>
              <a:t>Facebook</a:t>
            </a:r>
            <a:r>
              <a:rPr lang="nb-NO" sz="2000" dirty="0"/>
              <a:t>!</a:t>
            </a:r>
          </a:p>
          <a:p>
            <a:endParaRPr lang="nb-NO" sz="2000" dirty="0" smtClean="0"/>
          </a:p>
          <a:p>
            <a:r>
              <a:rPr lang="nb-NO" sz="2000" dirty="0" smtClean="0"/>
              <a:t/>
            </a:r>
            <a:br>
              <a:rPr lang="nb-NO" sz="2000" dirty="0" smtClean="0"/>
            </a:br>
            <a:r>
              <a:rPr lang="nb-NO" sz="2000" dirty="0" smtClean="0">
                <a:hlinkClick r:id="rId2"/>
              </a:rPr>
              <a:t>tw@nith.no</a:t>
            </a:r>
            <a:endParaRPr lang="nb-NO" sz="2000" dirty="0" smtClean="0"/>
          </a:p>
          <a:p>
            <a:r>
              <a:rPr lang="nb-NO" sz="2000" dirty="0" smtClean="0"/>
              <a:t>@</a:t>
            </a:r>
            <a:r>
              <a:rPr lang="nb-NO" sz="2000" dirty="0" err="1" smtClean="0"/>
              <a:t>starseekr</a:t>
            </a:r>
            <a:r>
              <a:rPr lang="nb-NO" sz="2000" dirty="0" smtClean="0"/>
              <a:t> </a:t>
            </a:r>
          </a:p>
          <a:p>
            <a:endParaRPr lang="nb-NO" sz="2000" dirty="0" smtClean="0"/>
          </a:p>
          <a:p>
            <a:endParaRPr lang="nb-NO" sz="2000" dirty="0" smtClean="0"/>
          </a:p>
          <a:p>
            <a:endParaRPr lang="nb-NO" sz="2000" dirty="0" smtClean="0"/>
          </a:p>
        </p:txBody>
      </p:sp>
    </p:spTree>
    <p:extLst>
      <p:ext uri="{BB962C8B-B14F-4D97-AF65-F5344CB8AC3E}">
        <p14:creationId xmlns:p14="http://schemas.microsoft.com/office/powerpoint/2010/main" val="7529358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39</a:t>
            </a:fld>
            <a:endParaRPr lang="nb-NO"/>
          </a:p>
        </p:txBody>
      </p:sp>
      <p:sp>
        <p:nvSpPr>
          <p:cNvPr id="7" name="TekstSylinder 6"/>
          <p:cNvSpPr txBox="1"/>
          <p:nvPr/>
        </p:nvSpPr>
        <p:spPr>
          <a:xfrm>
            <a:off x="2195736" y="3397480"/>
            <a:ext cx="4556055" cy="923330"/>
          </a:xfrm>
          <a:prstGeom prst="rect">
            <a:avLst/>
          </a:prstGeom>
          <a:noFill/>
        </p:spPr>
        <p:txBody>
          <a:bodyPr wrap="none" rtlCol="0">
            <a:spAutoFit/>
          </a:bodyPr>
          <a:lstStyle/>
          <a:p>
            <a:r>
              <a:rPr lang="nb-NO" sz="5400" dirty="0" smtClean="0">
                <a:solidFill>
                  <a:srgbClr val="00B0F0"/>
                </a:solidFill>
                <a:latin typeface="Georgia" pitchFamily="18" charset="0"/>
              </a:rPr>
              <a:t>GAME OVER!</a:t>
            </a:r>
            <a:endParaRPr lang="nb-NO" sz="5400" dirty="0">
              <a:solidFill>
                <a:srgbClr val="00B0F0"/>
              </a:solidFill>
              <a:latin typeface="Georgia" pitchFamily="18" charset="0"/>
            </a:endParaRPr>
          </a:p>
        </p:txBody>
      </p:sp>
    </p:spTree>
    <p:extLst>
      <p:ext uri="{BB962C8B-B14F-4D97-AF65-F5344CB8AC3E}">
        <p14:creationId xmlns:p14="http://schemas.microsoft.com/office/powerpoint/2010/main" val="726272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a:p>
        </p:txBody>
      </p:sp>
      <p:sp>
        <p:nvSpPr>
          <p:cNvPr id="3" name="Undertittel 2"/>
          <p:cNvSpPr>
            <a:spLocks noGrp="1"/>
          </p:cNvSpPr>
          <p:nvPr>
            <p:ph type="subTitle" idx="1"/>
          </p:nvPr>
        </p:nvSpPr>
        <p:spPr/>
        <p:txBody>
          <a:bodyPr/>
          <a:lstStyle/>
          <a:p>
            <a:endParaRPr lang="nb-NO"/>
          </a:p>
        </p:txBody>
      </p:sp>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4</a:t>
            </a:fld>
            <a:endParaRPr lang="nb-NO"/>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
        <p:nvSpPr>
          <p:cNvPr id="8" name="TekstSylinder 7"/>
          <p:cNvSpPr txBox="1"/>
          <p:nvPr/>
        </p:nvSpPr>
        <p:spPr>
          <a:xfrm>
            <a:off x="971600" y="217429"/>
            <a:ext cx="2159566" cy="369332"/>
          </a:xfrm>
          <a:prstGeom prst="rect">
            <a:avLst/>
          </a:prstGeom>
          <a:noFill/>
        </p:spPr>
        <p:txBody>
          <a:bodyPr wrap="none" rtlCol="0">
            <a:spAutoFit/>
          </a:bodyPr>
          <a:lstStyle/>
          <a:p>
            <a:r>
              <a:rPr lang="nb-NO" dirty="0" err="1" smtClean="0">
                <a:solidFill>
                  <a:schemeClr val="tx2">
                    <a:lumMod val="60000"/>
                    <a:lumOff val="40000"/>
                  </a:schemeClr>
                </a:solidFill>
                <a:latin typeface="Georgia" pitchFamily="18" charset="0"/>
              </a:rPr>
              <a:t>Jepp</a:t>
            </a:r>
            <a:r>
              <a:rPr lang="nb-NO" dirty="0" smtClean="0">
                <a:solidFill>
                  <a:schemeClr val="tx2">
                    <a:lumMod val="60000"/>
                    <a:lumOff val="40000"/>
                  </a:schemeClr>
                </a:solidFill>
                <a:latin typeface="Georgia" pitchFamily="18" charset="0"/>
              </a:rPr>
              <a:t>, fortsatt meg: </a:t>
            </a:r>
            <a:endParaRPr lang="nb-NO" dirty="0">
              <a:solidFill>
                <a:schemeClr val="tx2">
                  <a:lumMod val="60000"/>
                  <a:lumOff val="40000"/>
                </a:schemeClr>
              </a:solidFill>
              <a:latin typeface="Georgia" pitchFamily="18" charset="0"/>
            </a:endParaRPr>
          </a:p>
        </p:txBody>
      </p:sp>
    </p:spTree>
    <p:extLst>
      <p:ext uri="{BB962C8B-B14F-4D97-AF65-F5344CB8AC3E}">
        <p14:creationId xmlns:p14="http://schemas.microsoft.com/office/powerpoint/2010/main" val="2143972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5</a:t>
            </a:fld>
            <a:endParaRPr lang="nb-NO"/>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1556792"/>
            <a:ext cx="1714500" cy="3381375"/>
          </a:xfrm>
          <a:prstGeom prst="rect">
            <a:avLst/>
          </a:prstGeom>
        </p:spPr>
      </p:pic>
      <p:sp>
        <p:nvSpPr>
          <p:cNvPr id="8" name="TekstSylinder 7"/>
          <p:cNvSpPr txBox="1"/>
          <p:nvPr/>
        </p:nvSpPr>
        <p:spPr>
          <a:xfrm>
            <a:off x="899592" y="980728"/>
            <a:ext cx="3607078" cy="369332"/>
          </a:xfrm>
          <a:prstGeom prst="rect">
            <a:avLst/>
          </a:prstGeom>
          <a:noFill/>
        </p:spPr>
        <p:txBody>
          <a:bodyPr wrap="none" rtlCol="0">
            <a:spAutoFit/>
          </a:bodyPr>
          <a:lstStyle/>
          <a:p>
            <a:r>
              <a:rPr lang="nb-NO" dirty="0" smtClean="0">
                <a:solidFill>
                  <a:schemeClr val="tx2">
                    <a:lumMod val="60000"/>
                    <a:lumOff val="40000"/>
                  </a:schemeClr>
                </a:solidFill>
                <a:latin typeface="Georgia" pitchFamily="18" charset="0"/>
              </a:rPr>
              <a:t>Dette har vært meg i snart 10 år…</a:t>
            </a:r>
            <a:endParaRPr lang="nb-NO" dirty="0">
              <a:solidFill>
                <a:schemeClr val="tx2">
                  <a:lumMod val="60000"/>
                  <a:lumOff val="40000"/>
                </a:schemeClr>
              </a:solidFill>
              <a:latin typeface="Georgia" pitchFamily="18" charset="0"/>
            </a:endParaRPr>
          </a:p>
        </p:txBody>
      </p:sp>
    </p:spTree>
    <p:extLst>
      <p:ext uri="{BB962C8B-B14F-4D97-AF65-F5344CB8AC3E}">
        <p14:creationId xmlns:p14="http://schemas.microsoft.com/office/powerpoint/2010/main" val="794621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6</a:t>
            </a:fld>
            <a:endParaRPr lang="nb-NO"/>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527" y="620688"/>
            <a:ext cx="6678281" cy="5041024"/>
          </a:xfrm>
          <a:prstGeom prst="rect">
            <a:avLst/>
          </a:prstGeom>
        </p:spPr>
      </p:pic>
    </p:spTree>
    <p:extLst>
      <p:ext uri="{BB962C8B-B14F-4D97-AF65-F5344CB8AC3E}">
        <p14:creationId xmlns:p14="http://schemas.microsoft.com/office/powerpoint/2010/main" val="1714335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7</a:t>
            </a:fld>
            <a:endParaRPr lang="nb-NO"/>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1484784"/>
            <a:ext cx="3960440" cy="1893090"/>
          </a:xfrm>
          <a:prstGeom prst="rect">
            <a:avLst/>
          </a:prstGeom>
        </p:spPr>
      </p:pic>
      <p:sp>
        <p:nvSpPr>
          <p:cNvPr id="2" name="TekstSylinder 1"/>
          <p:cNvSpPr txBox="1"/>
          <p:nvPr/>
        </p:nvSpPr>
        <p:spPr>
          <a:xfrm>
            <a:off x="1259632" y="4077072"/>
            <a:ext cx="6904454" cy="369332"/>
          </a:xfrm>
          <a:prstGeom prst="rect">
            <a:avLst/>
          </a:prstGeom>
          <a:noFill/>
        </p:spPr>
        <p:txBody>
          <a:bodyPr wrap="none" rtlCol="0">
            <a:spAutoFit/>
          </a:bodyPr>
          <a:lstStyle/>
          <a:p>
            <a:r>
              <a:rPr lang="nb-NO" dirty="0" smtClean="0"/>
              <a:t>Bachelor blant annet i Spilldesign, </a:t>
            </a:r>
            <a:r>
              <a:rPr lang="nb-NO" dirty="0" err="1" smtClean="0"/>
              <a:t>Spillprogrammering</a:t>
            </a:r>
            <a:r>
              <a:rPr lang="nb-NO" dirty="0" smtClean="0"/>
              <a:t>, 3D-grafikk</a:t>
            </a:r>
            <a:endParaRPr lang="nb-NO" dirty="0"/>
          </a:p>
        </p:txBody>
      </p:sp>
    </p:spTree>
    <p:extLst>
      <p:ext uri="{BB962C8B-B14F-4D97-AF65-F5344CB8AC3E}">
        <p14:creationId xmlns:p14="http://schemas.microsoft.com/office/powerpoint/2010/main" val="2275061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8</a:t>
            </a:fld>
            <a:endParaRPr lang="nb-NO"/>
          </a:p>
        </p:txBody>
      </p:sp>
      <p:sp>
        <p:nvSpPr>
          <p:cNvPr id="2" name="TekstSylinder 1"/>
          <p:cNvSpPr txBox="1"/>
          <p:nvPr/>
        </p:nvSpPr>
        <p:spPr>
          <a:xfrm>
            <a:off x="1414566" y="2852936"/>
            <a:ext cx="6192688" cy="1754326"/>
          </a:xfrm>
          <a:prstGeom prst="rect">
            <a:avLst/>
          </a:prstGeom>
          <a:noFill/>
        </p:spPr>
        <p:txBody>
          <a:bodyPr wrap="square" rtlCol="0">
            <a:spAutoFit/>
          </a:bodyPr>
          <a:lstStyle/>
          <a:p>
            <a:r>
              <a:rPr lang="nb-NO" dirty="0" err="1" smtClean="0"/>
              <a:t>Gamebrarians</a:t>
            </a:r>
            <a:r>
              <a:rPr lang="nb-NO" dirty="0" smtClean="0"/>
              <a:t> Norge</a:t>
            </a:r>
          </a:p>
          <a:p>
            <a:r>
              <a:rPr lang="nb-NO" dirty="0" smtClean="0">
                <a:hlinkClick r:id="rId3"/>
              </a:rPr>
              <a:t>https</a:t>
            </a:r>
            <a:r>
              <a:rPr lang="nb-NO" dirty="0">
                <a:hlinkClick r:id="rId3"/>
              </a:rPr>
              <a:t>://</a:t>
            </a:r>
            <a:r>
              <a:rPr lang="nb-NO" dirty="0" smtClean="0">
                <a:hlinkClick r:id="rId3"/>
              </a:rPr>
              <a:t>www.facebook.com/groups/gamebrariansN</a:t>
            </a:r>
            <a:endParaRPr lang="nb-NO" dirty="0" smtClean="0"/>
          </a:p>
          <a:p>
            <a:endParaRPr lang="nb-NO" dirty="0"/>
          </a:p>
          <a:p>
            <a:r>
              <a:rPr lang="nb-NO" dirty="0" smtClean="0"/>
              <a:t>Nordic </a:t>
            </a:r>
            <a:r>
              <a:rPr lang="nb-NO" dirty="0" err="1" smtClean="0"/>
              <a:t>Gamebrarians</a:t>
            </a:r>
            <a:endParaRPr lang="nb-NO" dirty="0"/>
          </a:p>
          <a:p>
            <a:r>
              <a:rPr lang="nb-NO" dirty="0">
                <a:hlinkClick r:id="rId4"/>
              </a:rPr>
              <a:t>https://www.facebook.com/groups/nordic.gamebrarians</a:t>
            </a:r>
            <a:r>
              <a:rPr lang="nb-NO" dirty="0" smtClean="0">
                <a:hlinkClick r:id="rId4"/>
              </a:rPr>
              <a:t>/</a:t>
            </a:r>
            <a:endParaRPr lang="nb-NO" dirty="0" smtClean="0"/>
          </a:p>
          <a:p>
            <a:endParaRPr lang="nb-NO" dirty="0"/>
          </a:p>
        </p:txBody>
      </p:sp>
      <p:sp>
        <p:nvSpPr>
          <p:cNvPr id="8" name="TekstSylinder 7"/>
          <p:cNvSpPr txBox="1"/>
          <p:nvPr/>
        </p:nvSpPr>
        <p:spPr>
          <a:xfrm>
            <a:off x="1403648" y="1484784"/>
            <a:ext cx="5413661" cy="584775"/>
          </a:xfrm>
          <a:prstGeom prst="rect">
            <a:avLst/>
          </a:prstGeom>
          <a:noFill/>
        </p:spPr>
        <p:txBody>
          <a:bodyPr wrap="none" rtlCol="0">
            <a:spAutoFit/>
          </a:bodyPr>
          <a:lstStyle/>
          <a:p>
            <a:r>
              <a:rPr lang="nb-NO" sz="3200" dirty="0" smtClean="0">
                <a:latin typeface="Georgia" panose="02040502050405020303" pitchFamily="18" charset="0"/>
              </a:rPr>
              <a:t>GAMEBRARIANS – UNITE!</a:t>
            </a:r>
            <a:endParaRPr lang="nb-NO" sz="3200" dirty="0">
              <a:latin typeface="Georgia" panose="02040502050405020303" pitchFamily="18" charset="0"/>
            </a:endParaRPr>
          </a:p>
        </p:txBody>
      </p:sp>
    </p:spTree>
    <p:extLst>
      <p:ext uri="{BB962C8B-B14F-4D97-AF65-F5344CB8AC3E}">
        <p14:creationId xmlns:p14="http://schemas.microsoft.com/office/powerpoint/2010/main" val="349403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EB248074-ECEA-44F9-B9FF-6DD47FC1FEF2}" type="datetime1">
              <a:rPr lang="nb-NO" smtClean="0"/>
              <a:t>06.05.2014</a:t>
            </a:fld>
            <a:endParaRPr lang="nb-NO"/>
          </a:p>
        </p:txBody>
      </p:sp>
      <p:sp>
        <p:nvSpPr>
          <p:cNvPr id="5" name="Plassholder for bunntekst 4"/>
          <p:cNvSpPr>
            <a:spLocks noGrp="1"/>
          </p:cNvSpPr>
          <p:nvPr>
            <p:ph type="ftr" sz="quarter" idx="11"/>
          </p:nvPr>
        </p:nvSpPr>
        <p:spPr/>
        <p:txBody>
          <a:bodyPr/>
          <a:lstStyle/>
          <a:p>
            <a:r>
              <a:rPr lang="nb-NO" smtClean="0"/>
              <a:t>Trude Westby</a:t>
            </a:r>
            <a:endParaRPr lang="nb-NO"/>
          </a:p>
        </p:txBody>
      </p:sp>
      <p:sp>
        <p:nvSpPr>
          <p:cNvPr id="6" name="Plassholder for lysbildenummer 5"/>
          <p:cNvSpPr>
            <a:spLocks noGrp="1"/>
          </p:cNvSpPr>
          <p:nvPr>
            <p:ph type="sldNum" sz="quarter" idx="12"/>
          </p:nvPr>
        </p:nvSpPr>
        <p:spPr/>
        <p:txBody>
          <a:bodyPr/>
          <a:lstStyle/>
          <a:p>
            <a:fld id="{FEA82E3C-8209-4BBF-AE9B-02719636FD59}" type="slidenum">
              <a:rPr lang="nb-NO" smtClean="0"/>
              <a:t>9</a:t>
            </a:fld>
            <a:endParaRPr lang="nb-NO"/>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692696"/>
            <a:ext cx="3536571" cy="4581128"/>
          </a:xfrm>
          <a:prstGeom prst="rect">
            <a:avLst/>
          </a:prstGeom>
        </p:spPr>
      </p:pic>
    </p:spTree>
    <p:extLst>
      <p:ext uri="{BB962C8B-B14F-4D97-AF65-F5344CB8AC3E}">
        <p14:creationId xmlns:p14="http://schemas.microsoft.com/office/powerpoint/2010/main" val="1528517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NITH_2010">
  <a:themeElements>
    <a:clrScheme name="Custom 17">
      <a:dk1>
        <a:srgbClr val="262827"/>
      </a:dk1>
      <a:lt1>
        <a:sysClr val="window" lastClr="FFFFFF"/>
      </a:lt1>
      <a:dk2>
        <a:srgbClr val="0093D3"/>
      </a:dk2>
      <a:lt2>
        <a:srgbClr val="EEECE1"/>
      </a:lt2>
      <a:accent1>
        <a:srgbClr val="0092D1"/>
      </a:accent1>
      <a:accent2>
        <a:srgbClr val="CC006B"/>
      </a:accent2>
      <a:accent3>
        <a:srgbClr val="008839"/>
      </a:accent3>
      <a:accent4>
        <a:srgbClr val="3A3C3C"/>
      </a:accent4>
      <a:accent5>
        <a:srgbClr val="4F5151"/>
      </a:accent5>
      <a:accent6>
        <a:srgbClr val="626464"/>
      </a:accent6>
      <a:hlink>
        <a:srgbClr val="00B0F0"/>
      </a:hlink>
      <a:folHlink>
        <a:srgbClr val="004969"/>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14164</TotalTime>
  <Words>1910</Words>
  <Application>Microsoft Office PowerPoint</Application>
  <PresentationFormat>Skjermfremvisning (4:3)</PresentationFormat>
  <Paragraphs>262</Paragraphs>
  <Slides>39</Slides>
  <Notes>22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39</vt:i4>
      </vt:variant>
    </vt:vector>
  </HeadingPairs>
  <TitlesOfParts>
    <vt:vector size="44" baseType="lpstr">
      <vt:lpstr>ＭＳ Ｐゴシック</vt:lpstr>
      <vt:lpstr>Arial</vt:lpstr>
      <vt:lpstr>Calibri</vt:lpstr>
      <vt:lpstr>Georgia</vt:lpstr>
      <vt:lpstr>NITH_2010</vt:lpstr>
      <vt:lpstr>Spill i bibliotek</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Forslag?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NITH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Trude Westby</dc:creator>
  <cp:lastModifiedBy>Trude Westby</cp:lastModifiedBy>
  <cp:revision>71</cp:revision>
  <dcterms:created xsi:type="dcterms:W3CDTF">2012-10-15T12:16:47Z</dcterms:created>
  <dcterms:modified xsi:type="dcterms:W3CDTF">2014-05-06T18:56:09Z</dcterms:modified>
</cp:coreProperties>
</file>