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83" r:id="rId3"/>
    <p:sldId id="261" r:id="rId4"/>
    <p:sldId id="281" r:id="rId5"/>
    <p:sldId id="282" r:id="rId6"/>
    <p:sldId id="290" r:id="rId7"/>
    <p:sldId id="286" r:id="rId8"/>
    <p:sldId id="288" r:id="rId9"/>
    <p:sldId id="287" r:id="rId10"/>
    <p:sldId id="285" r:id="rId11"/>
    <p:sldId id="274" r:id="rId12"/>
    <p:sldId id="289" r:id="rId13"/>
    <p:sldId id="260" r:id="rId14"/>
    <p:sldId id="262" r:id="rId15"/>
    <p:sldId id="263" r:id="rId16"/>
    <p:sldId id="273" r:id="rId17"/>
    <p:sldId id="258" r:id="rId18"/>
    <p:sldId id="272" r:id="rId19"/>
    <p:sldId id="264" r:id="rId20"/>
    <p:sldId id="265" r:id="rId21"/>
    <p:sldId id="266" r:id="rId22"/>
    <p:sldId id="259" r:id="rId23"/>
    <p:sldId id="271" r:id="rId24"/>
    <p:sldId id="275" r:id="rId25"/>
    <p:sldId id="279" r:id="rId26"/>
    <p:sldId id="280" r:id="rId27"/>
    <p:sldId id="276" r:id="rId28"/>
    <p:sldId id="278" r:id="rId29"/>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00"/>
    <a:srgbClr val="FFCC66"/>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5" autoAdjust="0"/>
  </p:normalViewPr>
  <p:slideViewPr>
    <p:cSldViewPr>
      <p:cViewPr varScale="1">
        <p:scale>
          <a:sx n="59" d="100"/>
          <a:sy n="59" d="100"/>
        </p:scale>
        <p:origin x="-1686" y="-84"/>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890" y="2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907493-725F-43EB-9285-04852E61CCCF}" type="datetimeFigureOut">
              <a:rPr lang="nb-NO" smtClean="0"/>
              <a:t>08.05.2014</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8B9707A-86CC-4B5A-A1DE-37010B51A440}" type="slidenum">
              <a:rPr lang="nb-NO" smtClean="0"/>
              <a:t>‹#›</a:t>
            </a:fld>
            <a:endParaRPr lang="nb-NO"/>
          </a:p>
        </p:txBody>
      </p:sp>
    </p:spTree>
    <p:extLst>
      <p:ext uri="{BB962C8B-B14F-4D97-AF65-F5344CB8AC3E}">
        <p14:creationId xmlns:p14="http://schemas.microsoft.com/office/powerpoint/2010/main" val="224094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Jeg ble egentlig invitert til å holde et foredrag</a:t>
            </a:r>
            <a:r>
              <a:rPr lang="nb-NO" baseline="0" dirty="0" smtClean="0"/>
              <a:t> her i dag</a:t>
            </a:r>
            <a:r>
              <a:rPr lang="nb-NO" dirty="0" smtClean="0"/>
              <a:t> om markedsføring, men for meg er markedsføring bare et element i et større bilde. Jeg har derfor lyst til å snakke om kommunikasjon og kommunikasjonsstrategi.</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1</a:t>
            </a:fld>
            <a:endParaRPr lang="nb-NO"/>
          </a:p>
        </p:txBody>
      </p:sp>
    </p:spTree>
    <p:extLst>
      <p:ext uri="{BB962C8B-B14F-4D97-AF65-F5344CB8AC3E}">
        <p14:creationId xmlns:p14="http://schemas.microsoft.com/office/powerpoint/2010/main" val="178271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Verbal – non-verbal kommunikasjon</a:t>
            </a:r>
          </a:p>
          <a:p>
            <a:endParaRPr lang="nb-NO" dirty="0" smtClean="0"/>
          </a:p>
          <a:p>
            <a:r>
              <a:rPr lang="nb-NO" dirty="0" smtClean="0"/>
              <a:t>Persepsjon:</a:t>
            </a:r>
          </a:p>
          <a:p>
            <a:r>
              <a:rPr lang="nb-NO" dirty="0" smtClean="0"/>
              <a:t>Selektiv tolkning - Vi </a:t>
            </a:r>
            <a:r>
              <a:rPr lang="nb-NO" i="1" dirty="0" smtClean="0"/>
              <a:t>stenger ute </a:t>
            </a:r>
            <a:r>
              <a:rPr lang="nb-NO" dirty="0" smtClean="0"/>
              <a:t>de sanseinntrykkene som ikke er interessante for oss</a:t>
            </a:r>
          </a:p>
          <a:p>
            <a:r>
              <a:rPr lang="nb-NO" dirty="0" smtClean="0"/>
              <a:t>Vi </a:t>
            </a:r>
            <a:r>
              <a:rPr lang="nb-NO" i="1" dirty="0" smtClean="0"/>
              <a:t>organiserer</a:t>
            </a:r>
            <a:r>
              <a:rPr lang="nb-NO" dirty="0" smtClean="0"/>
              <a:t> sanseinntrykkene slik at de passer inn og gir mening for oss</a:t>
            </a:r>
          </a:p>
          <a:p>
            <a:r>
              <a:rPr lang="nb-NO" dirty="0" smtClean="0"/>
              <a:t>Avhengig av vår oppmerksomhetskapasitet</a:t>
            </a:r>
          </a:p>
          <a:p>
            <a:r>
              <a:rPr lang="nb-NO" dirty="0" smtClean="0"/>
              <a:t>Inntrykkene</a:t>
            </a:r>
            <a:r>
              <a:rPr lang="nb-NO" baseline="0" dirty="0" smtClean="0"/>
              <a:t> organiseres, og tillegges mening – ut fra tidligere erfaringer</a:t>
            </a:r>
          </a:p>
          <a:p>
            <a:r>
              <a:rPr lang="nb-NO" dirty="0" smtClean="0"/>
              <a:t>Vi </a:t>
            </a:r>
            <a:r>
              <a:rPr lang="nb-NO" i="1" dirty="0" smtClean="0"/>
              <a:t>legger til</a:t>
            </a:r>
            <a:r>
              <a:rPr lang="nb-NO" dirty="0" smtClean="0"/>
              <a:t> deler som mangler </a:t>
            </a:r>
          </a:p>
          <a:p>
            <a:endParaRPr lang="nb-NO" baseline="0" dirty="0" smtClean="0"/>
          </a:p>
          <a:p>
            <a:r>
              <a:rPr lang="nb-NO" baseline="0" dirty="0" smtClean="0"/>
              <a:t>Tolking: Sosiale og kulturelle forutsettinger. Stammespråk.</a:t>
            </a:r>
          </a:p>
          <a:p>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10</a:t>
            </a:fld>
            <a:endParaRPr lang="nb-NO"/>
          </a:p>
        </p:txBody>
      </p:sp>
    </p:spTree>
    <p:extLst>
      <p:ext uri="{BB962C8B-B14F-4D97-AF65-F5344CB8AC3E}">
        <p14:creationId xmlns:p14="http://schemas.microsoft.com/office/powerpoint/2010/main" val="332003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a:p>
          <a:p>
            <a:endParaRPr lang="nb-NO" dirty="0" smtClean="0"/>
          </a:p>
          <a:p>
            <a:r>
              <a:rPr lang="nb-NO" dirty="0" smtClean="0"/>
              <a:t>Non-verbal kommunikasjon kan være komplisert!</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11</a:t>
            </a:fld>
            <a:endParaRPr lang="nb-NO"/>
          </a:p>
        </p:txBody>
      </p:sp>
    </p:spTree>
    <p:extLst>
      <p:ext uri="{BB962C8B-B14F-4D97-AF65-F5344CB8AC3E}">
        <p14:creationId xmlns:p14="http://schemas.microsoft.com/office/powerpoint/2010/main" val="469522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8B9707A-86CC-4B5A-A1DE-37010B51A440}" type="slidenum">
              <a:rPr lang="nb-NO" smtClean="0"/>
              <a:t>12</a:t>
            </a:fld>
            <a:endParaRPr lang="nb-NO"/>
          </a:p>
        </p:txBody>
      </p:sp>
    </p:spTree>
    <p:extLst>
      <p:ext uri="{BB962C8B-B14F-4D97-AF65-F5344CB8AC3E}">
        <p14:creationId xmlns:p14="http://schemas.microsoft.com/office/powerpoint/2010/main" val="380261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Først litt helt generelt om kommunikasjonsplanlegging. Dette finnes det masse info om på nettet.</a:t>
            </a:r>
          </a:p>
          <a:p>
            <a:r>
              <a:rPr lang="nb-NO" dirty="0" smtClean="0"/>
              <a:t>Kommunen har kanskje en plan som kan være verdt å se på?</a:t>
            </a:r>
          </a:p>
          <a:p>
            <a:r>
              <a:rPr lang="nb-NO" dirty="0" smtClean="0"/>
              <a:t>Man må kartlegge sine rammebetingelser, organisatorisk, økonomisk, </a:t>
            </a:r>
            <a:r>
              <a:rPr lang="nb-NO" dirty="0" err="1" smtClean="0"/>
              <a:t>kompetansemessig</a:t>
            </a:r>
            <a:r>
              <a:rPr lang="nb-NO" dirty="0" smtClean="0"/>
              <a:t>.</a:t>
            </a:r>
          </a:p>
          <a:p>
            <a:r>
              <a:rPr lang="nb-NO" dirty="0" smtClean="0"/>
              <a:t>Interessentene må kartlegges nøye</a:t>
            </a:r>
          </a:p>
          <a:p>
            <a:r>
              <a:rPr lang="nb-NO" b="1" dirty="0" smtClean="0"/>
              <a:t>Analyse</a:t>
            </a:r>
          </a:p>
          <a:p>
            <a:r>
              <a:rPr lang="nb-NO" dirty="0" smtClean="0"/>
              <a:t>Dette </a:t>
            </a:r>
            <a:r>
              <a:rPr lang="nb-NO" dirty="0"/>
              <a:t>innebærer å finne ut hva vi må ta med i betraktningen når vi skal lage en strategisk plan – alt som kan påvirke valgmulighetene våre. </a:t>
            </a:r>
            <a:endParaRPr lang="nb-NO" dirty="0" smtClean="0"/>
          </a:p>
          <a:p>
            <a:r>
              <a:rPr lang="nb-NO" dirty="0"/>
              <a:t>Hvordan framstår organisasjonen i samfunnsbildet? </a:t>
            </a:r>
            <a:endParaRPr lang="nb-NO" dirty="0" smtClean="0"/>
          </a:p>
          <a:p>
            <a:r>
              <a:rPr lang="nb-NO" dirty="0" smtClean="0"/>
              <a:t>Kommunikasjon vurderes sammen med utviklingen av:</a:t>
            </a:r>
          </a:p>
          <a:p>
            <a:pPr marL="171450" indent="-171450">
              <a:buFontTx/>
              <a:buChar char="-"/>
            </a:pPr>
            <a:r>
              <a:rPr lang="nb-NO" dirty="0" smtClean="0"/>
              <a:t>Lover og forskrifter</a:t>
            </a:r>
          </a:p>
          <a:p>
            <a:pPr marL="171450" indent="-171450">
              <a:buFontTx/>
              <a:buChar char="-"/>
            </a:pPr>
            <a:r>
              <a:rPr lang="nb-NO" dirty="0" smtClean="0"/>
              <a:t>Økonomi – budsjettilgang</a:t>
            </a:r>
          </a:p>
          <a:p>
            <a:pPr marL="171450" indent="-171450">
              <a:buFontTx/>
              <a:buChar char="-"/>
            </a:pPr>
            <a:r>
              <a:rPr lang="nb-NO" dirty="0" smtClean="0"/>
              <a:t>Teknisk infrastruktur</a:t>
            </a:r>
          </a:p>
          <a:p>
            <a:pPr marL="171450" indent="-171450">
              <a:buFontTx/>
              <a:buChar char="-"/>
            </a:pPr>
            <a:r>
              <a:rPr lang="nb-NO" dirty="0" smtClean="0"/>
              <a:t>Organisatorisk – sammenslåinger, nedleggelser, omstillinger</a:t>
            </a:r>
          </a:p>
          <a:p>
            <a:r>
              <a:rPr lang="nb-NO" dirty="0" smtClean="0"/>
              <a:t>Utviklingstrekk – hvilken vei går utviklingen, hvilke kanaler blir aktuelle, teknologisk utvikling etc.</a:t>
            </a:r>
          </a:p>
        </p:txBody>
      </p:sp>
      <p:sp>
        <p:nvSpPr>
          <p:cNvPr id="4" name="Plassholder for lysbildenummer 3"/>
          <p:cNvSpPr>
            <a:spLocks noGrp="1"/>
          </p:cNvSpPr>
          <p:nvPr>
            <p:ph type="sldNum" sz="quarter" idx="10"/>
          </p:nvPr>
        </p:nvSpPr>
        <p:spPr/>
        <p:txBody>
          <a:bodyPr/>
          <a:lstStyle/>
          <a:p>
            <a:fld id="{88B9707A-86CC-4B5A-A1DE-37010B51A440}" type="slidenum">
              <a:rPr lang="nb-NO" smtClean="0"/>
              <a:t>13</a:t>
            </a:fld>
            <a:endParaRPr lang="nb-NO"/>
          </a:p>
        </p:txBody>
      </p:sp>
    </p:spTree>
    <p:extLst>
      <p:ext uri="{BB962C8B-B14F-4D97-AF65-F5344CB8AC3E}">
        <p14:creationId xmlns:p14="http://schemas.microsoft.com/office/powerpoint/2010/main" val="179506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smtClean="0"/>
              <a:t>Hva</a:t>
            </a:r>
            <a:r>
              <a:rPr lang="nb-NO" b="0" baseline="0" dirty="0" smtClean="0"/>
              <a:t> er vår m</a:t>
            </a:r>
            <a:r>
              <a:rPr lang="nb-NO" b="0" dirty="0" smtClean="0"/>
              <a:t>isjon (hvorfor er vi her?) – hva er vår visjon (hvor skal vi hen?)</a:t>
            </a:r>
          </a:p>
          <a:p>
            <a:r>
              <a:rPr lang="nb-NO" b="0" dirty="0" smtClean="0"/>
              <a:t>Hvem er våre målgrupper – hvilket omdømme har vi i dag?</a:t>
            </a:r>
          </a:p>
          <a:p>
            <a:r>
              <a:rPr lang="nb-NO" b="0" dirty="0" smtClean="0"/>
              <a:t>Hvilke ressurser har vi til rådighet?</a:t>
            </a:r>
          </a:p>
          <a:p>
            <a:r>
              <a:rPr lang="nb-NO" b="0" dirty="0" smtClean="0"/>
              <a:t>Hva blir våre viktigste satsingsområder?</a:t>
            </a:r>
          </a:p>
          <a:p>
            <a:r>
              <a:rPr lang="nb-NO" b="0" dirty="0" smtClean="0"/>
              <a:t>Strategivalg </a:t>
            </a:r>
          </a:p>
          <a:p>
            <a:r>
              <a:rPr lang="nb-NO" b="0" dirty="0" smtClean="0"/>
              <a:t>Alt må forankres internt, hele veien! </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14</a:t>
            </a:fld>
            <a:endParaRPr lang="nb-NO"/>
          </a:p>
        </p:txBody>
      </p:sp>
    </p:spTree>
    <p:extLst>
      <p:ext uri="{BB962C8B-B14F-4D97-AF65-F5344CB8AC3E}">
        <p14:creationId xmlns:p14="http://schemas.microsoft.com/office/powerpoint/2010/main" val="241389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handler om å motivere! All endring genererer motstand. Man må motivere for endring!</a:t>
            </a:r>
          </a:p>
          <a:p>
            <a:pPr marL="0" marR="0" indent="0" algn="l" defTabSz="914400" rtl="0" eaLnBrk="1" fontAlgn="auto" latinLnBrk="0" hangingPunct="1">
              <a:lnSpc>
                <a:spcPct val="100000"/>
              </a:lnSpc>
              <a:spcBef>
                <a:spcPts val="0"/>
              </a:spcBef>
              <a:spcAft>
                <a:spcPts val="0"/>
              </a:spcAft>
              <a:buClrTx/>
              <a:buSzTx/>
              <a:buFontTx/>
              <a:buNone/>
              <a:tabLst/>
              <a:defRPr/>
            </a:pPr>
            <a:r>
              <a:rPr lang="nb-NO" b="0" dirty="0" smtClean="0"/>
              <a:t>Intern implementering</a:t>
            </a:r>
            <a:r>
              <a:rPr lang="nb-NO" b="0" baseline="0" dirty="0" smtClean="0"/>
              <a:t> / involvering</a:t>
            </a:r>
            <a:endParaRPr lang="nb-NO" b="0" dirty="0" smtClean="0"/>
          </a:p>
          <a:p>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15</a:t>
            </a:fld>
            <a:endParaRPr lang="nb-NO"/>
          </a:p>
        </p:txBody>
      </p:sp>
    </p:spTree>
    <p:extLst>
      <p:ext uri="{BB962C8B-B14F-4D97-AF65-F5344CB8AC3E}">
        <p14:creationId xmlns:p14="http://schemas.microsoft.com/office/powerpoint/2010/main" val="340022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1700" y="273050"/>
            <a:ext cx="4959350" cy="3721100"/>
          </a:xfrm>
        </p:spPr>
      </p:sp>
      <p:sp>
        <p:nvSpPr>
          <p:cNvPr id="3" name="Plassholder for notater 2"/>
          <p:cNvSpPr>
            <a:spLocks noGrp="1"/>
          </p:cNvSpPr>
          <p:nvPr>
            <p:ph type="body" idx="1"/>
          </p:nvPr>
        </p:nvSpPr>
        <p:spPr>
          <a:xfrm>
            <a:off x="543854" y="4025265"/>
            <a:ext cx="5709968" cy="5628326"/>
          </a:xfrm>
        </p:spPr>
        <p:txBody>
          <a:bodyPr/>
          <a:lstStyle/>
          <a:p>
            <a:r>
              <a:rPr lang="nb-NO" b="1" dirty="0" smtClean="0"/>
              <a:t>Situasjons- og problemanalyse</a:t>
            </a:r>
          </a:p>
          <a:p>
            <a:r>
              <a:rPr lang="nb-NO" dirty="0" smtClean="0"/>
              <a:t>Når vi skal planlegge informasjonstiltak, er det nyttig å begynne med en kort beskrivelse av den aktuelle situasjonen på området.</a:t>
            </a:r>
          </a:p>
          <a:p>
            <a:r>
              <a:rPr lang="nb-NO" b="1" dirty="0" smtClean="0"/>
              <a:t>Mål</a:t>
            </a:r>
          </a:p>
          <a:p>
            <a:r>
              <a:rPr lang="nb-NO" dirty="0" smtClean="0"/>
              <a:t>På grunnlag av analysen stilles det opp hovedmål - hva vi vil oppnå med informasjon og kommunikasjon? Disse kan om nødvendig deles opp i mindre, og mer presise, delmål tilpasset ulike målgrupper.</a:t>
            </a:r>
          </a:p>
          <a:p>
            <a:r>
              <a:rPr lang="nb-NO" dirty="0" smtClean="0"/>
              <a:t>Ønsker du å få oppmerksomhet om saken, skape debatt og engasjement?</a:t>
            </a:r>
          </a:p>
          <a:p>
            <a:r>
              <a:rPr lang="nb-NO" dirty="0" smtClean="0"/>
              <a:t>Øke kunnskap, endre holdning, eller, enda vanskeligere, endre atferd?</a:t>
            </a:r>
          </a:p>
          <a:p>
            <a:r>
              <a:rPr lang="nb-NO" b="1" dirty="0" smtClean="0"/>
              <a:t>Målgrupper</a:t>
            </a:r>
          </a:p>
          <a:p>
            <a:r>
              <a:rPr lang="nb-NO" dirty="0" smtClean="0"/>
              <a:t>Problemer og mål knytter seg til ulike grupper av den aktuelle befolkningen. Det vil derfor være hensiktsmessig å vurdere mål og målgrupper parallelt.</a:t>
            </a:r>
          </a:p>
          <a:p>
            <a:r>
              <a:rPr lang="nb-NO" b="1" dirty="0" smtClean="0"/>
              <a:t>Strategivalg</a:t>
            </a:r>
          </a:p>
          <a:p>
            <a:r>
              <a:rPr lang="nb-NO" dirty="0" smtClean="0"/>
              <a:t>En hovedstrategi kan bestå av klare veivalg. Som oftest vil en strategi ikke bestå av et enten eller, men være en sammensetning av virkemidler, kanaler, metoder, medier og tiltak, men vektlagt på en bestemt måte, med større vekt på noen enn på andre. Hvilke er sentrale, og hvilke er supplement?</a:t>
            </a:r>
          </a:p>
          <a:p>
            <a:r>
              <a:rPr lang="nb-NO" b="1" dirty="0" smtClean="0"/>
              <a:t>Budskap</a:t>
            </a:r>
          </a:p>
          <a:p>
            <a:r>
              <a:rPr lang="nb-NO" dirty="0" smtClean="0"/>
              <a:t>Det avsenderen (du) ønsker å uttrykke</a:t>
            </a:r>
          </a:p>
          <a:p>
            <a:r>
              <a:rPr lang="nb-NO" dirty="0" smtClean="0"/>
              <a:t>Det avsenderen (du) faktisk uttrykker</a:t>
            </a:r>
          </a:p>
          <a:p>
            <a:r>
              <a:rPr lang="nb-NO" dirty="0" smtClean="0"/>
              <a:t>De signalene som når fram til mottakeren</a:t>
            </a:r>
          </a:p>
          <a:p>
            <a:r>
              <a:rPr lang="nb-NO" dirty="0" smtClean="0"/>
              <a:t>Den mening mottakeren legger i de mottatte signalene</a:t>
            </a:r>
          </a:p>
          <a:p>
            <a:r>
              <a:rPr lang="nb-NO" b="1" dirty="0" smtClean="0"/>
              <a:t>Informasjonskanaler og informasjonsbærere</a:t>
            </a:r>
          </a:p>
          <a:p>
            <a:r>
              <a:rPr lang="nb-NO" dirty="0" smtClean="0"/>
              <a:t>Hvem når vi med denne kanalen?</a:t>
            </a:r>
          </a:p>
          <a:p>
            <a:r>
              <a:rPr lang="nb-NO" dirty="0" smtClean="0"/>
              <a:t>Hvem når vi ikke; hvem blir de ekskluderte?</a:t>
            </a:r>
          </a:p>
          <a:p>
            <a:r>
              <a:rPr lang="nb-NO" dirty="0" smtClean="0"/>
              <a:t>Hvilke følger har det - på kort sikt og på lang sikt?</a:t>
            </a:r>
          </a:p>
          <a:p>
            <a:r>
              <a:rPr lang="nb-NO" b="1" dirty="0" smtClean="0"/>
              <a:t>Utforming</a:t>
            </a:r>
          </a:p>
          <a:p>
            <a:r>
              <a:rPr lang="nb-NO" b="0" dirty="0" smtClean="0"/>
              <a:t>Hvordan skal vi utforme kommunikasjonen. Har vi kompetanse selv, eller leie inn?</a:t>
            </a:r>
          </a:p>
          <a:p>
            <a:endParaRPr lang="nb-NO" b="0" dirty="0" smtClean="0"/>
          </a:p>
          <a:p>
            <a:r>
              <a:rPr lang="nb-NO" b="0" dirty="0" smtClean="0"/>
              <a:t>Eks: Boksalg Fredrikstad</a:t>
            </a:r>
            <a:endParaRPr lang="nb-NO" b="0"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16</a:t>
            </a:fld>
            <a:endParaRPr lang="nb-NO"/>
          </a:p>
        </p:txBody>
      </p:sp>
    </p:spTree>
    <p:extLst>
      <p:ext uri="{BB962C8B-B14F-4D97-AF65-F5344CB8AC3E}">
        <p14:creationId xmlns:p14="http://schemas.microsoft.com/office/powerpoint/2010/main" val="106940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Boksalg i Fredrikstad – hvilke kanaler?</a:t>
            </a:r>
          </a:p>
          <a:p>
            <a:r>
              <a:rPr lang="nb-NO" dirty="0" smtClean="0"/>
              <a:t>Nyhetsbrev – e-post</a:t>
            </a:r>
          </a:p>
          <a:p>
            <a:r>
              <a:rPr lang="nb-NO" dirty="0" smtClean="0"/>
              <a:t>Plakater</a:t>
            </a:r>
          </a:p>
          <a:p>
            <a:r>
              <a:rPr lang="nb-NO" dirty="0" smtClean="0"/>
              <a:t>Infoskjerm</a:t>
            </a:r>
          </a:p>
          <a:p>
            <a:r>
              <a:rPr lang="nb-NO" dirty="0" smtClean="0"/>
              <a:t>Hjemmeside</a:t>
            </a:r>
          </a:p>
          <a:p>
            <a:r>
              <a:rPr lang="nb-NO" dirty="0" err="1" smtClean="0"/>
              <a:t>Facebook</a:t>
            </a:r>
            <a:r>
              <a:rPr lang="nb-NO" dirty="0" smtClean="0"/>
              <a:t> </a:t>
            </a:r>
            <a:r>
              <a:rPr lang="nb-NO" dirty="0" smtClean="0">
                <a:sym typeface="Wingdings" panose="05000000000000000000" pitchFamily="2" charset="2"/>
              </a:rPr>
              <a:t></a:t>
            </a:r>
            <a:r>
              <a:rPr lang="nb-NO" baseline="0" dirty="0" smtClean="0"/>
              <a:t> delinger + </a:t>
            </a:r>
            <a:r>
              <a:rPr lang="nb-NO" baseline="0" dirty="0" err="1" smtClean="0"/>
              <a:t>likerklikk</a:t>
            </a:r>
            <a:endParaRPr lang="nb-NO" dirty="0" smtClean="0"/>
          </a:p>
          <a:p>
            <a:r>
              <a:rPr lang="nb-NO" dirty="0" smtClean="0"/>
              <a:t>Avisene</a:t>
            </a:r>
          </a:p>
          <a:p>
            <a:r>
              <a:rPr lang="nb-NO" dirty="0" smtClean="0"/>
              <a:t>Radiokanaler</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17</a:t>
            </a:fld>
            <a:endParaRPr lang="nb-NO"/>
          </a:p>
        </p:txBody>
      </p:sp>
    </p:spTree>
    <p:extLst>
      <p:ext uri="{BB962C8B-B14F-4D97-AF65-F5344CB8AC3E}">
        <p14:creationId xmlns:p14="http://schemas.microsoft.com/office/powerpoint/2010/main" val="384036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Hva er vår profil = hva er vår egenart </a:t>
            </a:r>
          </a:p>
          <a:p>
            <a:endParaRPr lang="nb-NO" dirty="0" smtClean="0"/>
          </a:p>
          <a:p>
            <a:r>
              <a:rPr lang="nb-NO" dirty="0" smtClean="0"/>
              <a:t>Profileringen må avspeile vår</a:t>
            </a:r>
            <a:r>
              <a:rPr lang="nb-NO" baseline="0" dirty="0" smtClean="0"/>
              <a:t> egenart</a:t>
            </a:r>
          </a:p>
          <a:p>
            <a:endParaRPr lang="nb-NO" baseline="0" dirty="0" smtClean="0"/>
          </a:p>
          <a:p>
            <a:r>
              <a:rPr lang="nb-NO" baseline="0" dirty="0" smtClean="0"/>
              <a:t>Ta utgangspunkt i det lokale, hva er unikt for oss?</a:t>
            </a:r>
          </a:p>
          <a:p>
            <a:endParaRPr lang="nb-NO" baseline="0" dirty="0" smtClean="0"/>
          </a:p>
          <a:p>
            <a:r>
              <a:rPr lang="nb-NO" baseline="0" dirty="0" smtClean="0"/>
              <a:t>Hva er det vi ønsker å kommunisere – positive budskap! </a:t>
            </a:r>
          </a:p>
          <a:p>
            <a:endParaRPr lang="nb-NO" baseline="0" dirty="0" smtClean="0"/>
          </a:p>
          <a:p>
            <a:r>
              <a:rPr lang="nb-NO" baseline="0" dirty="0" smtClean="0"/>
              <a:t>I Fredrikstad hadde vi et eget visjonsseminar. Gul-lappmetoden.</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18</a:t>
            </a:fld>
            <a:endParaRPr lang="nb-NO"/>
          </a:p>
        </p:txBody>
      </p:sp>
    </p:spTree>
    <p:extLst>
      <p:ext uri="{BB962C8B-B14F-4D97-AF65-F5344CB8AC3E}">
        <p14:creationId xmlns:p14="http://schemas.microsoft.com/office/powerpoint/2010/main" val="1562995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delte opp i misjon og visjon.</a:t>
            </a:r>
          </a:p>
          <a:p>
            <a:endParaRPr lang="nb-NO" dirty="0" smtClean="0"/>
          </a:p>
          <a:p>
            <a:r>
              <a:rPr lang="nb-NO" dirty="0" smtClean="0"/>
              <a:t>Hva</a:t>
            </a:r>
            <a:r>
              <a:rPr lang="nb-NO" baseline="0" dirty="0" smtClean="0"/>
              <a:t> er dypest sett vår oppgave? Hva er mål og hva er middel?</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19</a:t>
            </a:fld>
            <a:endParaRPr lang="nb-NO"/>
          </a:p>
        </p:txBody>
      </p:sp>
    </p:spTree>
    <p:extLst>
      <p:ext uri="{BB962C8B-B14F-4D97-AF65-F5344CB8AC3E}">
        <p14:creationId xmlns:p14="http://schemas.microsoft.com/office/powerpoint/2010/main" val="67085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8B9707A-86CC-4B5A-A1DE-37010B51A440}" type="slidenum">
              <a:rPr lang="nb-NO" smtClean="0"/>
              <a:t>2</a:t>
            </a:fld>
            <a:endParaRPr lang="nb-NO"/>
          </a:p>
        </p:txBody>
      </p:sp>
    </p:spTree>
    <p:extLst>
      <p:ext uri="{BB962C8B-B14F-4D97-AF65-F5344CB8AC3E}">
        <p14:creationId xmlns:p14="http://schemas.microsoft.com/office/powerpoint/2010/main" val="2675155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laget både en kort og en lang utgave av visjonen.</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20</a:t>
            </a:fld>
            <a:endParaRPr lang="nb-NO"/>
          </a:p>
        </p:txBody>
      </p:sp>
    </p:spTree>
    <p:extLst>
      <p:ext uri="{BB962C8B-B14F-4D97-AF65-F5344CB8AC3E}">
        <p14:creationId xmlns:p14="http://schemas.microsoft.com/office/powerpoint/2010/main" val="851325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ble et minste</a:t>
            </a:r>
            <a:r>
              <a:rPr lang="nb-NO" baseline="0" dirty="0" smtClean="0"/>
              <a:t> felles multiplum av alle de gule lappene! Så har vi lagt noen undertekster vi av og til bruker i tillegg.</a:t>
            </a:r>
          </a:p>
          <a:p>
            <a:endParaRPr lang="nb-NO" dirty="0" smtClean="0"/>
          </a:p>
          <a:p>
            <a:r>
              <a:rPr lang="nb-NO" dirty="0" smtClean="0"/>
              <a:t>Vi var ellers lei av det gamle banneret og logoen til kommunen – så vi satte i gang med å lage vår egen!</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21</a:t>
            </a:fld>
            <a:endParaRPr lang="nb-NO"/>
          </a:p>
        </p:txBody>
      </p:sp>
    </p:spTree>
    <p:extLst>
      <p:ext uri="{BB962C8B-B14F-4D97-AF65-F5344CB8AC3E}">
        <p14:creationId xmlns:p14="http://schemas.microsoft.com/office/powerpoint/2010/main" val="3092492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8B9707A-86CC-4B5A-A1DE-37010B51A440}" type="slidenum">
              <a:rPr lang="nb-NO" smtClean="0"/>
              <a:t>22</a:t>
            </a:fld>
            <a:endParaRPr lang="nb-NO"/>
          </a:p>
        </p:txBody>
      </p:sp>
    </p:spTree>
    <p:extLst>
      <p:ext uri="{BB962C8B-B14F-4D97-AF65-F5344CB8AC3E}">
        <p14:creationId xmlns:p14="http://schemas.microsoft.com/office/powerpoint/2010/main" val="1395643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a:t>
            </a:r>
            <a:r>
              <a:rPr lang="nb-NO" b="1" dirty="0" smtClean="0"/>
              <a:t>må</a:t>
            </a:r>
            <a:r>
              <a:rPr lang="nb-NO" dirty="0" smtClean="0"/>
              <a:t> synes i media! Og ofte!</a:t>
            </a:r>
          </a:p>
          <a:p>
            <a:endParaRPr lang="nb-NO" dirty="0" smtClean="0"/>
          </a:p>
          <a:p>
            <a:r>
              <a:rPr lang="nb-NO" dirty="0" smtClean="0"/>
              <a:t>Vi må rettferdiggjøre vår eksistens hver dag!</a:t>
            </a:r>
          </a:p>
          <a:p>
            <a:endParaRPr lang="nb-NO" dirty="0" smtClean="0"/>
          </a:p>
          <a:p>
            <a:r>
              <a:rPr lang="nb-NO" dirty="0" smtClean="0"/>
              <a:t>Vi må skape et positivt bilde. Sutring og negative utsagn er strengt forbudt! Det får man ta internt.</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23</a:t>
            </a:fld>
            <a:endParaRPr lang="nb-NO"/>
          </a:p>
        </p:txBody>
      </p:sp>
    </p:spTree>
    <p:extLst>
      <p:ext uri="{BB962C8B-B14F-4D97-AF65-F5344CB8AC3E}">
        <p14:creationId xmlns:p14="http://schemas.microsoft.com/office/powerpoint/2010/main" val="3145760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Media vil ha nyheter.</a:t>
            </a:r>
            <a:r>
              <a:rPr lang="nb-NO" baseline="0" dirty="0" smtClean="0"/>
              <a:t> Når du ikke har noen nyheter, må du «lage» noen!</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24</a:t>
            </a:fld>
            <a:endParaRPr lang="nb-NO"/>
          </a:p>
        </p:txBody>
      </p:sp>
    </p:spTree>
    <p:extLst>
      <p:ext uri="{BB962C8B-B14F-4D97-AF65-F5344CB8AC3E}">
        <p14:creationId xmlns:p14="http://schemas.microsoft.com/office/powerpoint/2010/main" val="1189743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8B9707A-86CC-4B5A-A1DE-37010B51A440}" type="slidenum">
              <a:rPr lang="nb-NO" smtClean="0"/>
              <a:t>25</a:t>
            </a:fld>
            <a:endParaRPr lang="nb-NO"/>
          </a:p>
        </p:txBody>
      </p:sp>
    </p:spTree>
    <p:extLst>
      <p:ext uri="{BB962C8B-B14F-4D97-AF65-F5344CB8AC3E}">
        <p14:creationId xmlns:p14="http://schemas.microsoft.com/office/powerpoint/2010/main" val="3504383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8B9707A-86CC-4B5A-A1DE-37010B51A440}" type="slidenum">
              <a:rPr lang="nb-NO" smtClean="0"/>
              <a:t>26</a:t>
            </a:fld>
            <a:endParaRPr lang="nb-NO"/>
          </a:p>
        </p:txBody>
      </p:sp>
    </p:spTree>
    <p:extLst>
      <p:ext uri="{BB962C8B-B14F-4D97-AF65-F5344CB8AC3E}">
        <p14:creationId xmlns:p14="http://schemas.microsoft.com/office/powerpoint/2010/main" val="150852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Brukere kommer på biblioteket fordi</a:t>
            </a:r>
            <a:r>
              <a:rPr lang="nb-NO" baseline="0" dirty="0" smtClean="0"/>
              <a:t> de får en hyggelig opplevelse.</a:t>
            </a:r>
          </a:p>
          <a:p>
            <a:endParaRPr lang="nb-NO" baseline="0" dirty="0" smtClean="0"/>
          </a:p>
          <a:p>
            <a:r>
              <a:rPr lang="nb-NO" baseline="0" dirty="0" smtClean="0"/>
              <a:t>«Har jeg en dårlig dag, så går jeg en tur på biblioteket, for da blir jeg i godt humør igjen!»</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27</a:t>
            </a:fld>
            <a:endParaRPr lang="nb-NO"/>
          </a:p>
        </p:txBody>
      </p:sp>
    </p:spTree>
    <p:extLst>
      <p:ext uri="{BB962C8B-B14F-4D97-AF65-F5344CB8AC3E}">
        <p14:creationId xmlns:p14="http://schemas.microsoft.com/office/powerpoint/2010/main" val="3496076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8B9707A-86CC-4B5A-A1DE-37010B51A440}" type="slidenum">
              <a:rPr lang="nb-NO" smtClean="0"/>
              <a:t>28</a:t>
            </a:fld>
            <a:endParaRPr lang="nb-NO"/>
          </a:p>
        </p:txBody>
      </p:sp>
    </p:spTree>
    <p:extLst>
      <p:ext uri="{BB962C8B-B14F-4D97-AF65-F5344CB8AC3E}">
        <p14:creationId xmlns:p14="http://schemas.microsoft.com/office/powerpoint/2010/main" val="41816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3</a:t>
            </a:fld>
            <a:endParaRPr lang="nb-NO"/>
          </a:p>
        </p:txBody>
      </p:sp>
    </p:spTree>
    <p:extLst>
      <p:ext uri="{BB962C8B-B14F-4D97-AF65-F5344CB8AC3E}">
        <p14:creationId xmlns:p14="http://schemas.microsoft.com/office/powerpoint/2010/main" val="427552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a:t>
            </a:r>
            <a:r>
              <a:rPr lang="nb-NO" dirty="0" smtClean="0"/>
              <a:t>er nå en gang sånn at det er morsommere å surfe på en medgangsbølge enn å gå i motbakker! Måten å komme seg opp på toppen av bølgen har jeg gjort meg en god del tanker om. </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4</a:t>
            </a:fld>
            <a:endParaRPr lang="nb-NO"/>
          </a:p>
        </p:txBody>
      </p:sp>
    </p:spTree>
    <p:extLst>
      <p:ext uri="{BB962C8B-B14F-4D97-AF65-F5344CB8AC3E}">
        <p14:creationId xmlns:p14="http://schemas.microsoft.com/office/powerpoint/2010/main" val="257260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 det første: Det sitter i hodet! På deg selv, og på dine medarbeidere. Så det gjelder å kommunisere at vi er i medgang – at pilene peker oppover! Hvis du får alle rundt deg til å tro på at det er slik, så blir det slik. </a:t>
            </a:r>
          </a:p>
          <a:p>
            <a:endParaRPr lang="nb-NO" dirty="0"/>
          </a:p>
          <a:p>
            <a:r>
              <a:rPr lang="nb-NO" dirty="0" smtClean="0"/>
              <a:t>Det er nesten ikke grenser for hva et personale kan løfte i flokk om de trives, er motiverte, stolte over arbeidsplassen sin, og har følelsen av å seile i medvind. </a:t>
            </a:r>
          </a:p>
          <a:p>
            <a:endParaRPr lang="nb-NO" dirty="0"/>
          </a:p>
          <a:p>
            <a:r>
              <a:rPr lang="nb-NO" dirty="0" smtClean="0"/>
              <a:t>Internkommunikasjon er nøkkelen</a:t>
            </a:r>
            <a:r>
              <a:rPr lang="nb-NO" baseline="0" dirty="0" smtClean="0"/>
              <a:t> </a:t>
            </a:r>
            <a:r>
              <a:rPr lang="nb-NO" baseline="0" dirty="0" smtClean="0">
                <a:sym typeface="Wingdings" panose="05000000000000000000" pitchFamily="2" charset="2"/>
              </a:rPr>
              <a:t> motivasjon</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5</a:t>
            </a:fld>
            <a:endParaRPr lang="nb-NO"/>
          </a:p>
        </p:txBody>
      </p:sp>
    </p:spTree>
    <p:extLst>
      <p:ext uri="{BB962C8B-B14F-4D97-AF65-F5344CB8AC3E}">
        <p14:creationId xmlns:p14="http://schemas.microsoft.com/office/powerpoint/2010/main" val="342184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Hva</a:t>
            </a:r>
            <a:r>
              <a:rPr lang="nb-NO" baseline="0" dirty="0" smtClean="0"/>
              <a:t> er kommunikasjon – et helt fag i seg selv</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Kommunikasjon er nøkkelen til suksess, faglig og personlig! En ferdighet!</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Noen har et medfødt talent, men alle kan lære. Det er som å lære å sykle, når du først har lært det, går det av seg selv. Jo mer du øver, jo flinkere blir du!</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En forenklet modell</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Virkeligheten er for kompleks til å fremstilles i et skjema!</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6</a:t>
            </a:fld>
            <a:endParaRPr lang="nb-NO"/>
          </a:p>
        </p:txBody>
      </p:sp>
    </p:spTree>
    <p:extLst>
      <p:ext uri="{BB962C8B-B14F-4D97-AF65-F5344CB8AC3E}">
        <p14:creationId xmlns:p14="http://schemas.microsoft.com/office/powerpoint/2010/main" val="108360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Avsender </a:t>
            </a:r>
            <a:r>
              <a:rPr lang="nb-NO" dirty="0" smtClean="0">
                <a:sym typeface="Wingdings" panose="05000000000000000000" pitchFamily="2" charset="2"/>
              </a:rPr>
              <a:t></a:t>
            </a:r>
            <a:r>
              <a:rPr lang="nb-NO" dirty="0" smtClean="0"/>
              <a:t> koding </a:t>
            </a:r>
            <a:r>
              <a:rPr lang="nb-NO" dirty="0" smtClean="0">
                <a:sym typeface="Wingdings" panose="05000000000000000000" pitchFamily="2" charset="2"/>
              </a:rPr>
              <a:t> </a:t>
            </a:r>
            <a:r>
              <a:rPr lang="nb-NO" strike="sngStrike" dirty="0" smtClean="0">
                <a:latin typeface="Curlz MT" panose="04040404050702020202" pitchFamily="82" charset="0"/>
                <a:sym typeface="Wingdings" panose="05000000000000000000" pitchFamily="2" charset="2"/>
              </a:rPr>
              <a:t>støy</a:t>
            </a:r>
            <a:r>
              <a:rPr lang="nb-NO" dirty="0" smtClean="0">
                <a:sym typeface="Wingdings" panose="05000000000000000000" pitchFamily="2" charset="2"/>
              </a:rPr>
              <a:t> dekoding </a:t>
            </a:r>
            <a:r>
              <a:rPr lang="nb-NO" dirty="0" smtClean="0"/>
              <a:t>mottaker </a:t>
            </a:r>
            <a:r>
              <a:rPr lang="nb-NO" dirty="0" smtClean="0">
                <a:sym typeface="Wingdings" panose="05000000000000000000" pitchFamily="2" charset="2"/>
              </a:rPr>
              <a:t> tilbakemelding</a:t>
            </a:r>
            <a:endParaRPr lang="nb-NO" dirty="0" smtClean="0"/>
          </a:p>
          <a:p>
            <a:r>
              <a:rPr lang="nb-NO" dirty="0" smtClean="0"/>
              <a:t>Koding </a:t>
            </a:r>
            <a:r>
              <a:rPr lang="nb-NO" dirty="0" smtClean="0">
                <a:sym typeface="Wingdings" panose="05000000000000000000" pitchFamily="2" charset="2"/>
              </a:rPr>
              <a:t></a:t>
            </a:r>
            <a:r>
              <a:rPr lang="nb-NO" dirty="0" smtClean="0"/>
              <a:t>dekoding </a:t>
            </a:r>
            <a:r>
              <a:rPr lang="nb-NO" dirty="0" smtClean="0">
                <a:sym typeface="Wingdings" panose="05000000000000000000" pitchFamily="2" charset="2"/>
              </a:rPr>
              <a:t></a:t>
            </a:r>
            <a:r>
              <a:rPr lang="nb-NO" dirty="0" smtClean="0"/>
              <a:t> tolking</a:t>
            </a:r>
          </a:p>
          <a:p>
            <a:r>
              <a:rPr lang="nb-NO" dirty="0" smtClean="0"/>
              <a:t>Hviskeleken –</a:t>
            </a:r>
          </a:p>
          <a:p>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7</a:t>
            </a:fld>
            <a:endParaRPr lang="nb-NO"/>
          </a:p>
        </p:txBody>
      </p:sp>
    </p:spTree>
    <p:extLst>
      <p:ext uri="{BB962C8B-B14F-4D97-AF65-F5344CB8AC3E}">
        <p14:creationId xmlns:p14="http://schemas.microsoft.com/office/powerpoint/2010/main" val="414699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må vite noe om mottakers kultur og begrepsverden!</a:t>
            </a:r>
          </a:p>
          <a:p>
            <a:endParaRPr lang="nb-NO" dirty="0" smtClean="0"/>
          </a:p>
          <a:p>
            <a:r>
              <a:rPr lang="nb-NO" dirty="0" smtClean="0"/>
              <a:t>Kulturell kontekst – ironi, motsigelser. «Her var det godt og varmt!» «Det var lite gøy!»</a:t>
            </a:r>
          </a:p>
          <a:p>
            <a:r>
              <a:rPr lang="nb-NO" dirty="0" smtClean="0"/>
              <a:t>Stammespråk – bare for innvidde? Hva mener vi f.eks. med «skjønnlitteratur»?</a:t>
            </a:r>
          </a:p>
          <a:p>
            <a:r>
              <a:rPr lang="nb-NO" dirty="0" smtClean="0"/>
              <a:t>Enkelt</a:t>
            </a:r>
            <a:r>
              <a:rPr lang="nb-NO" baseline="0" dirty="0" smtClean="0"/>
              <a:t> språk</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8</a:t>
            </a:fld>
            <a:endParaRPr lang="nb-NO"/>
          </a:p>
        </p:txBody>
      </p:sp>
    </p:spTree>
    <p:extLst>
      <p:ext uri="{BB962C8B-B14F-4D97-AF65-F5344CB8AC3E}">
        <p14:creationId xmlns:p14="http://schemas.microsoft.com/office/powerpoint/2010/main" val="207047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Reklamen</a:t>
            </a:r>
            <a:r>
              <a:rPr lang="nb-NO" baseline="0" dirty="0" smtClean="0"/>
              <a:t> fungerte fint i Europa og Asia, men ikke i Nord-Afrika – hvorfor ikke?</a:t>
            </a:r>
            <a:endParaRPr lang="nb-NO" dirty="0"/>
          </a:p>
        </p:txBody>
      </p:sp>
      <p:sp>
        <p:nvSpPr>
          <p:cNvPr id="4" name="Plassholder for lysbildenummer 3"/>
          <p:cNvSpPr>
            <a:spLocks noGrp="1"/>
          </p:cNvSpPr>
          <p:nvPr>
            <p:ph type="sldNum" sz="quarter" idx="10"/>
          </p:nvPr>
        </p:nvSpPr>
        <p:spPr/>
        <p:txBody>
          <a:bodyPr/>
          <a:lstStyle/>
          <a:p>
            <a:fld id="{88B9707A-86CC-4B5A-A1DE-37010B51A440}" type="slidenum">
              <a:rPr lang="nb-NO" smtClean="0"/>
              <a:t>9</a:t>
            </a:fld>
            <a:endParaRPr lang="nb-NO"/>
          </a:p>
        </p:txBody>
      </p:sp>
    </p:spTree>
    <p:extLst>
      <p:ext uri="{BB962C8B-B14F-4D97-AF65-F5344CB8AC3E}">
        <p14:creationId xmlns:p14="http://schemas.microsoft.com/office/powerpoint/2010/main" val="429094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42910" y="1142985"/>
            <a:ext cx="7772400" cy="1428760"/>
          </a:xfrm>
        </p:spPr>
        <p:txBody>
          <a:bodyPr/>
          <a:lstStyle/>
          <a:p>
            <a:r>
              <a:rPr lang="nb-NO" smtClean="0"/>
              <a:t>Klikk for å redigere tittelstil</a:t>
            </a:r>
            <a:endParaRPr lang="nb-NO" dirty="0"/>
          </a:p>
        </p:txBody>
      </p:sp>
      <p:sp>
        <p:nvSpPr>
          <p:cNvPr id="3" name="Undertittel 2"/>
          <p:cNvSpPr>
            <a:spLocks noGrp="1"/>
          </p:cNvSpPr>
          <p:nvPr>
            <p:ph type="subTitle" idx="1"/>
          </p:nvPr>
        </p:nvSpPr>
        <p:spPr>
          <a:xfrm>
            <a:off x="1357290" y="292893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3"/>
          <p:cNvSpPr>
            <a:spLocks noGrp="1"/>
          </p:cNvSpPr>
          <p:nvPr>
            <p:ph type="dt" sz="half" idx="10"/>
          </p:nvPr>
        </p:nvSpPr>
        <p:spPr/>
        <p:txBody>
          <a:bodyPr/>
          <a:lstStyle/>
          <a:p>
            <a:fld id="{0915EDE5-D7A5-495E-BDB4-E7B2F2FACF04}" type="datetimeFigureOut">
              <a:rPr lang="nb-NO" smtClean="0"/>
              <a:pPr/>
              <a:t>08.05.2014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3C10298-E056-445B-A0FA-0194AE000EC4}"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28596" y="857232"/>
            <a:ext cx="8229600"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457200" y="2143116"/>
            <a:ext cx="8229600" cy="398304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0915EDE5-D7A5-495E-BDB4-E7B2F2FACF04}" type="datetimeFigureOut">
              <a:rPr lang="nb-NO" smtClean="0"/>
              <a:pPr/>
              <a:t>08.05.2014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3C10298-E056-445B-A0FA-0194AE000EC4}"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0915EDE5-D7A5-495E-BDB4-E7B2F2FACF04}" type="datetimeFigureOut">
              <a:rPr lang="nb-NO" smtClean="0"/>
              <a:pPr/>
              <a:t>08.05.2014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3C10298-E056-445B-A0FA-0194AE000EC4}"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0915EDE5-D7A5-495E-BDB4-E7B2F2FACF04}" type="datetimeFigureOut">
              <a:rPr lang="nb-NO" smtClean="0"/>
              <a:pPr/>
              <a:t>08.05.2014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3C10298-E056-445B-A0FA-0194AE000EC4}"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28596" y="1000108"/>
            <a:ext cx="8229600" cy="1143000"/>
          </a:xfrm>
        </p:spPr>
        <p:txBody>
          <a:bodyPr/>
          <a:lstStyle/>
          <a:p>
            <a:r>
              <a:rPr lang="nb-NO" smtClean="0"/>
              <a:t>Klikk for å redigere tittelstil</a:t>
            </a:r>
            <a:endParaRPr lang="nb-NO" dirty="0"/>
          </a:p>
        </p:txBody>
      </p:sp>
      <p:sp>
        <p:nvSpPr>
          <p:cNvPr id="3" name="Plassholder for dato 2"/>
          <p:cNvSpPr>
            <a:spLocks noGrp="1"/>
          </p:cNvSpPr>
          <p:nvPr>
            <p:ph type="dt" sz="half" idx="10"/>
          </p:nvPr>
        </p:nvSpPr>
        <p:spPr/>
        <p:txBody>
          <a:bodyPr/>
          <a:lstStyle/>
          <a:p>
            <a:fld id="{0915EDE5-D7A5-495E-BDB4-E7B2F2FACF04}" type="datetimeFigureOut">
              <a:rPr lang="nb-NO" smtClean="0"/>
              <a:pPr/>
              <a:t>08.05.2014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3C10298-E056-445B-A0FA-0194AE000EC4}"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915EDE5-D7A5-495E-BDB4-E7B2F2FACF04}" type="datetimeFigureOut">
              <a:rPr lang="nb-NO" smtClean="0"/>
              <a:pPr/>
              <a:t>08.05.2014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3C10298-E056-445B-A0FA-0194AE000EC4}"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28596" y="1071546"/>
            <a:ext cx="3008313" cy="1162050"/>
          </a:xfrm>
        </p:spPr>
        <p:txBody>
          <a:bodyPr anchor="b"/>
          <a:lstStyle>
            <a:lvl1pPr algn="l">
              <a:defRPr sz="2000" b="1"/>
            </a:lvl1pPr>
          </a:lstStyle>
          <a:p>
            <a:r>
              <a:rPr lang="nb-NO" smtClean="0"/>
              <a:t>Klikk for å redigere tittelstil</a:t>
            </a:r>
            <a:endParaRPr lang="nb-NO" dirty="0"/>
          </a:p>
        </p:txBody>
      </p:sp>
      <p:sp>
        <p:nvSpPr>
          <p:cNvPr id="3" name="Plassholder for innhold 2"/>
          <p:cNvSpPr>
            <a:spLocks noGrp="1"/>
          </p:cNvSpPr>
          <p:nvPr>
            <p:ph idx="1"/>
          </p:nvPr>
        </p:nvSpPr>
        <p:spPr>
          <a:xfrm>
            <a:off x="3575050" y="1071546"/>
            <a:ext cx="5111750" cy="50546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457200" y="2285992"/>
            <a:ext cx="3008313" cy="38401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915EDE5-D7A5-495E-BDB4-E7B2F2FACF04}" type="datetimeFigureOut">
              <a:rPr lang="nb-NO" smtClean="0"/>
              <a:pPr/>
              <a:t>08.05.2014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3C10298-E056-445B-A0FA-0194AE000EC4}"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28596" y="785794"/>
            <a:ext cx="8229600" cy="1000132"/>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000240"/>
            <a:ext cx="8229600" cy="412592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5EDE5-D7A5-495E-BDB4-E7B2F2FACF04}" type="datetimeFigureOut">
              <a:rPr lang="nb-NO" smtClean="0"/>
              <a:pPr/>
              <a:t>08.05.2014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10298-E056-445B-A0FA-0194AE000EC4}" type="slidenum">
              <a:rPr lang="nb-NO" smtClean="0"/>
              <a:pPr/>
              <a:t>‹#›</a:t>
            </a:fld>
            <a:endParaRPr lang="nb-NO"/>
          </a:p>
        </p:txBody>
      </p:sp>
      <p:pic>
        <p:nvPicPr>
          <p:cNvPr id="7" name="Bilde 6" descr="Powerpoint_mal.png"/>
          <p:cNvPicPr>
            <a:picLocks noChangeAspect="1"/>
          </p:cNvPicPr>
          <p:nvPr/>
        </p:nvPicPr>
        <p:blipFill>
          <a:blip r:embed="rId9" cstate="print"/>
          <a:srcRect/>
          <a:stretch>
            <a:fillRect/>
          </a:stretch>
        </p:blipFill>
        <p:spPr bwMode="auto">
          <a:xfrm>
            <a:off x="0" y="0"/>
            <a:ext cx="9144000"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jp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http://3.bp.blogspot.com/-dYJfM2pHnBw/TWV4laxSZNI/AAAAAAAAAEE/7o3fUXo9_HE/s1600/736742-9-1284648366188.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ndla.no/sites/default/files/images/graf-17-420b-01.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090" y="2348880"/>
            <a:ext cx="7087286" cy="4146063"/>
          </a:xfrm>
          <a:prstGeom prst="rect">
            <a:avLst/>
          </a:prstGeom>
        </p:spPr>
      </p:pic>
      <p:sp>
        <p:nvSpPr>
          <p:cNvPr id="2" name="Tittel 1"/>
          <p:cNvSpPr>
            <a:spLocks noGrp="1"/>
          </p:cNvSpPr>
          <p:nvPr>
            <p:ph type="ctrTitle"/>
          </p:nvPr>
        </p:nvSpPr>
        <p:spPr>
          <a:xfrm>
            <a:off x="553650" y="908720"/>
            <a:ext cx="7772400" cy="1428760"/>
          </a:xfrm>
        </p:spPr>
        <p:txBody>
          <a:bodyPr>
            <a:noAutofit/>
          </a:bodyPr>
          <a:lstStyle/>
          <a:p>
            <a:r>
              <a:rPr lang="nb-NO" sz="4800" b="1" dirty="0" smtClean="0"/>
              <a:t>KOMMUNIKASJONS-</a:t>
            </a:r>
            <a:br>
              <a:rPr lang="nb-NO" sz="4800" b="1" dirty="0" smtClean="0"/>
            </a:br>
            <a:r>
              <a:rPr lang="nb-NO" sz="4800" b="1" dirty="0" smtClean="0"/>
              <a:t>STRATEGI </a:t>
            </a:r>
            <a:endParaRPr lang="nb-NO" sz="4800" b="1" dirty="0"/>
          </a:p>
        </p:txBody>
      </p:sp>
    </p:spTree>
    <p:extLst>
      <p:ext uri="{BB962C8B-B14F-4D97-AF65-F5344CB8AC3E}">
        <p14:creationId xmlns:p14="http://schemas.microsoft.com/office/powerpoint/2010/main" val="3093994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Kommunikasjon</a:t>
            </a:r>
          </a:p>
        </p:txBody>
      </p:sp>
      <p:sp>
        <p:nvSpPr>
          <p:cNvPr id="3" name="Plassholder for innhold 2"/>
          <p:cNvSpPr>
            <a:spLocks noGrp="1"/>
          </p:cNvSpPr>
          <p:nvPr>
            <p:ph idx="1"/>
          </p:nvPr>
        </p:nvSpPr>
        <p:spPr>
          <a:xfrm>
            <a:off x="467544" y="2204864"/>
            <a:ext cx="5112568" cy="3983047"/>
          </a:xfrm>
        </p:spPr>
        <p:txBody>
          <a:bodyPr/>
          <a:lstStyle/>
          <a:p>
            <a:r>
              <a:rPr lang="nb-NO" dirty="0" smtClean="0"/>
              <a:t>Verbal</a:t>
            </a:r>
          </a:p>
          <a:p>
            <a:r>
              <a:rPr lang="nb-NO" dirty="0" smtClean="0"/>
              <a:t>Non-verbal</a:t>
            </a:r>
          </a:p>
          <a:p>
            <a:r>
              <a:rPr lang="nb-NO" dirty="0" smtClean="0"/>
              <a:t>Koding </a:t>
            </a:r>
            <a:r>
              <a:rPr lang="nb-NO" dirty="0" smtClean="0">
                <a:sym typeface="Wingdings" panose="05000000000000000000" pitchFamily="2" charset="2"/>
              </a:rPr>
              <a:t></a:t>
            </a:r>
            <a:r>
              <a:rPr lang="nb-NO" dirty="0" smtClean="0"/>
              <a:t> dekoding</a:t>
            </a:r>
          </a:p>
          <a:p>
            <a:r>
              <a:rPr lang="nb-NO" dirty="0" smtClean="0"/>
              <a:t>Persepsjon</a:t>
            </a:r>
          </a:p>
          <a:p>
            <a:r>
              <a:rPr lang="nb-NO" dirty="0" smtClean="0"/>
              <a:t>Tolking</a:t>
            </a:r>
          </a:p>
          <a:p>
            <a:endParaRPr lang="nb-NO" dirty="0"/>
          </a:p>
        </p:txBody>
      </p:sp>
      <p:pic>
        <p:nvPicPr>
          <p:cNvPr id="1026" name="Picture 2" descr="http://www.google.no/url?sa=i&amp;source=images&amp;cd=&amp;docid=xUZN7lAdZma_0M&amp;tbnid=3EILmhAUKpfsWM:&amp;ved=0CAUQjBw4Cw&amp;url=http%3A%2F%2F2.bp.blogspot.com%2F_x2pKBV7hvDY%2FTVG0HbXR0iI%2FAAAAAAAAAHc%2FEU8mJZBuzS0%2Fs1600%2Flaromedel3.gif&amp;ei=lrZXU72_EoeBywOU0YIw&amp;psig=AFQjCNHUMFRckc70txFC_OKGjHyH3nVJRw&amp;ust=13983437023737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7" y="2276872"/>
            <a:ext cx="3172312" cy="376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7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Kommunikasjon</a:t>
            </a:r>
            <a:endParaRPr lang="nb-NO" dirty="0"/>
          </a:p>
        </p:txBody>
      </p:sp>
      <p:pic>
        <p:nvPicPr>
          <p:cNvPr id="4098" name="Picture 2" descr="http://www.ekaterinawalter.com/wp-content/uploads/2013/06/unspoken-communicationge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26" y="2060847"/>
            <a:ext cx="8415938" cy="396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01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926961"/>
            <a:ext cx="7772400" cy="989871"/>
          </a:xfrm>
        </p:spPr>
        <p:txBody>
          <a:bodyPr/>
          <a:lstStyle/>
          <a:p>
            <a:r>
              <a:rPr lang="nb-NO" dirty="0"/>
              <a:t>Kommunikasjon</a:t>
            </a:r>
          </a:p>
        </p:txBody>
      </p:sp>
      <p:sp>
        <p:nvSpPr>
          <p:cNvPr id="3" name="Undertittel 2"/>
          <p:cNvSpPr>
            <a:spLocks noGrp="1"/>
          </p:cNvSpPr>
          <p:nvPr>
            <p:ph type="subTitle" idx="1"/>
          </p:nvPr>
        </p:nvSpPr>
        <p:spPr>
          <a:xfrm>
            <a:off x="1187624" y="2132856"/>
            <a:ext cx="7056784" cy="4104456"/>
          </a:xfrm>
        </p:spPr>
        <p:txBody>
          <a:bodyPr>
            <a:normAutofit fontScale="92500" lnSpcReduction="10000"/>
          </a:bodyPr>
          <a:lstStyle/>
          <a:p>
            <a:pPr algn="l"/>
            <a:r>
              <a:rPr lang="nb-NO" sz="4800" dirty="0" smtClean="0">
                <a:solidFill>
                  <a:schemeClr val="tx1"/>
                </a:solidFill>
              </a:rPr>
              <a:t>Det største problemet </a:t>
            </a:r>
          </a:p>
          <a:p>
            <a:pPr algn="l"/>
            <a:r>
              <a:rPr lang="nb-NO" sz="4800" dirty="0" smtClean="0">
                <a:solidFill>
                  <a:schemeClr val="tx1"/>
                </a:solidFill>
              </a:rPr>
              <a:t>med kommunikasjon, </a:t>
            </a:r>
          </a:p>
          <a:p>
            <a:pPr algn="l"/>
            <a:r>
              <a:rPr lang="nb-NO" sz="4800" dirty="0" smtClean="0">
                <a:solidFill>
                  <a:schemeClr val="tx1"/>
                </a:solidFill>
              </a:rPr>
              <a:t>er illusjonen om at den har funnet sted.</a:t>
            </a:r>
          </a:p>
          <a:p>
            <a:pPr algn="l"/>
            <a:r>
              <a:rPr lang="nb-NO" sz="2800" dirty="0" smtClean="0">
                <a:solidFill>
                  <a:schemeClr val="tx1"/>
                </a:solidFill>
              </a:rPr>
              <a:t>                                     </a:t>
            </a:r>
          </a:p>
          <a:p>
            <a:pPr algn="l"/>
            <a:endParaRPr lang="nb-NO" sz="2800" dirty="0">
              <a:solidFill>
                <a:schemeClr val="tx1"/>
              </a:solidFill>
            </a:endParaRPr>
          </a:p>
          <a:p>
            <a:pPr algn="l"/>
            <a:r>
              <a:rPr lang="nb-NO" sz="2800" dirty="0" smtClean="0">
                <a:solidFill>
                  <a:schemeClr val="tx1"/>
                </a:solidFill>
              </a:rPr>
              <a:t>George Bernard Shaw</a:t>
            </a:r>
            <a:endParaRPr lang="nb-NO" sz="2800" dirty="0">
              <a:solidFill>
                <a:schemeClr val="tx1"/>
              </a:solidFill>
            </a:endParaRPr>
          </a:p>
        </p:txBody>
      </p:sp>
      <p:sp>
        <p:nvSpPr>
          <p:cNvPr id="5" name="Bildeforklaring formet som et rektangel 4"/>
          <p:cNvSpPr/>
          <p:nvPr/>
        </p:nvSpPr>
        <p:spPr>
          <a:xfrm>
            <a:off x="899592" y="1988840"/>
            <a:ext cx="7056784" cy="3312368"/>
          </a:xfrm>
          <a:prstGeom prst="wedgeRectCallou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29688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Kommunikasjonsplanlegging</a:t>
            </a:r>
            <a:endParaRPr lang="nb-NO" dirty="0"/>
          </a:p>
        </p:txBody>
      </p:sp>
      <p:sp>
        <p:nvSpPr>
          <p:cNvPr id="3" name="Plassholder for innhold 2"/>
          <p:cNvSpPr>
            <a:spLocks noGrp="1"/>
          </p:cNvSpPr>
          <p:nvPr>
            <p:ph idx="1"/>
          </p:nvPr>
        </p:nvSpPr>
        <p:spPr/>
        <p:txBody>
          <a:bodyPr>
            <a:normAutofit lnSpcReduction="10000"/>
          </a:bodyPr>
          <a:lstStyle/>
          <a:p>
            <a:pPr marL="514350" indent="-514350">
              <a:buAutoNum type="arabicPeriod"/>
            </a:pPr>
            <a:r>
              <a:rPr lang="nb-NO" dirty="0" smtClean="0"/>
              <a:t>Nå-situasjonen</a:t>
            </a:r>
          </a:p>
          <a:p>
            <a:pPr lvl="1"/>
            <a:r>
              <a:rPr lang="nb-NO" dirty="0" smtClean="0"/>
              <a:t>Kommunens kommunikasjonsplan</a:t>
            </a:r>
          </a:p>
          <a:p>
            <a:pPr lvl="1"/>
            <a:r>
              <a:rPr lang="nb-NO" dirty="0" smtClean="0"/>
              <a:t>Rammebetingelser</a:t>
            </a:r>
          </a:p>
          <a:p>
            <a:pPr lvl="1"/>
            <a:r>
              <a:rPr lang="nb-NO" dirty="0" smtClean="0"/>
              <a:t>Kartlegging av interessenter</a:t>
            </a:r>
          </a:p>
          <a:p>
            <a:pPr lvl="1"/>
            <a:r>
              <a:rPr lang="nb-NO" dirty="0" smtClean="0"/>
              <a:t>Analyse av informasjonsarbeidet</a:t>
            </a:r>
          </a:p>
          <a:p>
            <a:pPr lvl="1"/>
            <a:r>
              <a:rPr lang="nb-NO" dirty="0" smtClean="0"/>
              <a:t>Analyse av omdømme</a:t>
            </a:r>
          </a:p>
          <a:p>
            <a:pPr lvl="1"/>
            <a:r>
              <a:rPr lang="nb-NO" dirty="0" smtClean="0"/>
              <a:t>Analyse av utviklingstrekk</a:t>
            </a:r>
          </a:p>
          <a:p>
            <a:pPr lvl="1"/>
            <a:r>
              <a:rPr lang="nb-NO" dirty="0" smtClean="0"/>
              <a:t>Definere satsingsområder</a:t>
            </a:r>
          </a:p>
          <a:p>
            <a:pPr lvl="1"/>
            <a:endParaRPr lang="nb-NO" dirty="0"/>
          </a:p>
        </p:txBody>
      </p:sp>
    </p:spTree>
    <p:extLst>
      <p:ext uri="{BB962C8B-B14F-4D97-AF65-F5344CB8AC3E}">
        <p14:creationId xmlns:p14="http://schemas.microsoft.com/office/powerpoint/2010/main" val="1498605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Kommunikasjonsplanlegging</a:t>
            </a:r>
          </a:p>
        </p:txBody>
      </p:sp>
      <p:sp>
        <p:nvSpPr>
          <p:cNvPr id="3" name="Plassholder for innhold 2"/>
          <p:cNvSpPr>
            <a:spLocks noGrp="1"/>
          </p:cNvSpPr>
          <p:nvPr>
            <p:ph idx="1"/>
          </p:nvPr>
        </p:nvSpPr>
        <p:spPr/>
        <p:txBody>
          <a:bodyPr/>
          <a:lstStyle/>
          <a:p>
            <a:pPr marL="0" indent="0">
              <a:buNone/>
            </a:pPr>
            <a:r>
              <a:rPr lang="nb-NO" dirty="0" smtClean="0"/>
              <a:t>2. Hvor vil vi?</a:t>
            </a:r>
          </a:p>
          <a:p>
            <a:pPr lvl="1"/>
            <a:r>
              <a:rPr lang="nb-NO" dirty="0" smtClean="0"/>
              <a:t>Misjon, visjon, posisjon</a:t>
            </a:r>
          </a:p>
          <a:p>
            <a:pPr lvl="1"/>
            <a:r>
              <a:rPr lang="nb-NO" dirty="0" smtClean="0"/>
              <a:t>Omdømme</a:t>
            </a:r>
          </a:p>
          <a:p>
            <a:pPr lvl="1"/>
            <a:r>
              <a:rPr lang="nb-NO" dirty="0" smtClean="0"/>
              <a:t>Ressurser</a:t>
            </a:r>
          </a:p>
          <a:p>
            <a:pPr lvl="1"/>
            <a:r>
              <a:rPr lang="nb-NO" dirty="0"/>
              <a:t>Satsingsområder</a:t>
            </a:r>
          </a:p>
          <a:p>
            <a:pPr lvl="1"/>
            <a:r>
              <a:rPr lang="nb-NO" dirty="0"/>
              <a:t>S</a:t>
            </a:r>
            <a:r>
              <a:rPr lang="nb-NO" dirty="0" smtClean="0"/>
              <a:t>trategi</a:t>
            </a:r>
          </a:p>
          <a:p>
            <a:pPr lvl="1"/>
            <a:r>
              <a:rPr lang="nb-NO" dirty="0" smtClean="0"/>
              <a:t>Intern forankring</a:t>
            </a:r>
          </a:p>
          <a:p>
            <a:pPr lvl="1"/>
            <a:endParaRPr lang="nb-NO" dirty="0" smtClean="0"/>
          </a:p>
          <a:p>
            <a:pPr lvl="1"/>
            <a:endParaRPr lang="nb-NO" dirty="0"/>
          </a:p>
        </p:txBody>
      </p:sp>
      <p:pic>
        <p:nvPicPr>
          <p:cNvPr id="4" name="Bilde 3" descr="http://fivepaths.com/files/styles/frontpage-slideshow/public/images/sildeshow/communication-fivepaths.png"/>
          <p:cNvPicPr/>
          <p:nvPr/>
        </p:nvPicPr>
        <p:blipFill rotWithShape="1">
          <a:blip r:embed="rId3" cstate="print">
            <a:extLst>
              <a:ext uri="{28A0092B-C50C-407E-A947-70E740481C1C}">
                <a14:useLocalDpi xmlns:a14="http://schemas.microsoft.com/office/drawing/2010/main" val="0"/>
              </a:ext>
            </a:extLst>
          </a:blip>
          <a:srcRect r="47523"/>
          <a:stretch/>
        </p:blipFill>
        <p:spPr bwMode="auto">
          <a:xfrm>
            <a:off x="5076056" y="2708920"/>
            <a:ext cx="3456384" cy="31683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8561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Kommunikasjonsplanlegging</a:t>
            </a:r>
          </a:p>
        </p:txBody>
      </p:sp>
      <p:sp>
        <p:nvSpPr>
          <p:cNvPr id="3" name="Plassholder for innhold 2"/>
          <p:cNvSpPr>
            <a:spLocks noGrp="1"/>
          </p:cNvSpPr>
          <p:nvPr>
            <p:ph idx="1"/>
          </p:nvPr>
        </p:nvSpPr>
        <p:spPr/>
        <p:txBody>
          <a:bodyPr/>
          <a:lstStyle/>
          <a:p>
            <a:pPr marL="0" indent="0">
              <a:buNone/>
            </a:pPr>
            <a:r>
              <a:rPr lang="nb-NO" dirty="0" smtClean="0"/>
              <a:t>3 Hvordan kommer vi dit?</a:t>
            </a:r>
          </a:p>
          <a:p>
            <a:pPr lvl="1"/>
            <a:r>
              <a:rPr lang="nb-NO" dirty="0"/>
              <a:t>Motivering </a:t>
            </a:r>
            <a:r>
              <a:rPr lang="nb-NO" dirty="0" smtClean="0"/>
              <a:t>internt</a:t>
            </a:r>
            <a:endParaRPr lang="nb-NO" dirty="0"/>
          </a:p>
          <a:p>
            <a:pPr lvl="1"/>
            <a:r>
              <a:rPr lang="nb-NO" dirty="0" smtClean="0"/>
              <a:t>Implementering internt</a:t>
            </a:r>
          </a:p>
          <a:p>
            <a:pPr lvl="1"/>
            <a:r>
              <a:rPr lang="nb-NO" dirty="0" smtClean="0"/>
              <a:t>Valg av strategi</a:t>
            </a:r>
          </a:p>
          <a:p>
            <a:pPr lvl="1"/>
            <a:r>
              <a:rPr lang="nb-NO" dirty="0" smtClean="0"/>
              <a:t>Valg av informasjonskanaler</a:t>
            </a:r>
          </a:p>
          <a:p>
            <a:pPr lvl="1"/>
            <a:r>
              <a:rPr lang="nb-NO" dirty="0" smtClean="0"/>
              <a:t>Opplæring</a:t>
            </a:r>
          </a:p>
          <a:p>
            <a:pPr lvl="1"/>
            <a:r>
              <a:rPr lang="nb-NO" dirty="0" smtClean="0"/>
              <a:t>Gjennomføring</a:t>
            </a:r>
          </a:p>
          <a:p>
            <a:pPr lvl="1"/>
            <a:endParaRPr lang="nb-NO" dirty="0" smtClean="0"/>
          </a:p>
          <a:p>
            <a:pPr lvl="1"/>
            <a:endParaRPr lang="nb-NO" dirty="0"/>
          </a:p>
        </p:txBody>
      </p:sp>
      <p:pic>
        <p:nvPicPr>
          <p:cNvPr id="1028" name="Picture 4" descr="http://blog.enspiral.com/wp-content/uploads/2013/03/Lean-Com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73" y="2852937"/>
            <a:ext cx="2890320" cy="288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51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Kommunikasjonsstrategi</a:t>
            </a:r>
            <a:endParaRPr lang="nb-NO" dirty="0"/>
          </a:p>
        </p:txBody>
      </p:sp>
      <p:sp>
        <p:nvSpPr>
          <p:cNvPr id="3" name="Plassholder for innhold 2"/>
          <p:cNvSpPr>
            <a:spLocks noGrp="1"/>
          </p:cNvSpPr>
          <p:nvPr>
            <p:ph idx="1"/>
          </p:nvPr>
        </p:nvSpPr>
        <p:spPr/>
        <p:txBody>
          <a:bodyPr>
            <a:normAutofit lnSpcReduction="10000"/>
          </a:bodyPr>
          <a:lstStyle/>
          <a:p>
            <a:r>
              <a:rPr lang="nb-NO" dirty="0" smtClean="0"/>
              <a:t>Analyse</a:t>
            </a:r>
          </a:p>
          <a:p>
            <a:r>
              <a:rPr lang="nb-NO" dirty="0" smtClean="0"/>
              <a:t>Målsetting</a:t>
            </a:r>
          </a:p>
          <a:p>
            <a:r>
              <a:rPr lang="nb-NO" dirty="0" smtClean="0"/>
              <a:t>Målgrupper</a:t>
            </a:r>
          </a:p>
          <a:p>
            <a:r>
              <a:rPr lang="nb-NO" dirty="0" smtClean="0"/>
              <a:t>Strategivalg</a:t>
            </a:r>
          </a:p>
          <a:p>
            <a:r>
              <a:rPr lang="nb-NO" dirty="0" smtClean="0"/>
              <a:t>Hva skal kommuniseres?</a:t>
            </a:r>
          </a:p>
          <a:p>
            <a:r>
              <a:rPr lang="nb-NO" dirty="0" smtClean="0"/>
              <a:t>Valg av kanaler</a:t>
            </a:r>
          </a:p>
          <a:p>
            <a:r>
              <a:rPr lang="nb-NO" dirty="0" smtClean="0"/>
              <a:t>Utforming</a:t>
            </a:r>
            <a:endParaRPr lang="nb-NO" dirty="0"/>
          </a:p>
        </p:txBody>
      </p:sp>
      <p:pic>
        <p:nvPicPr>
          <p:cNvPr id="3074" name="Picture 2" descr="http://www.tipping-point.no/Portals/0/images/kommunikasj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394" y="2348880"/>
            <a:ext cx="409946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63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Aktuelle kanaler?</a:t>
            </a:r>
            <a:endParaRPr lang="nb-NO" dirty="0"/>
          </a:p>
        </p:txBody>
      </p:sp>
      <p:sp>
        <p:nvSpPr>
          <p:cNvPr id="3" name="Plassholder for innhold 2"/>
          <p:cNvSpPr>
            <a:spLocks noGrp="1"/>
          </p:cNvSpPr>
          <p:nvPr>
            <p:ph idx="1"/>
          </p:nvPr>
        </p:nvSpPr>
        <p:spPr/>
        <p:txBody>
          <a:bodyPr>
            <a:normAutofit lnSpcReduction="10000"/>
          </a:bodyPr>
          <a:lstStyle/>
          <a:p>
            <a:r>
              <a:rPr lang="nb-NO" dirty="0" smtClean="0"/>
              <a:t>Nyhetsbrev</a:t>
            </a:r>
          </a:p>
          <a:p>
            <a:r>
              <a:rPr lang="nb-NO" dirty="0" smtClean="0"/>
              <a:t>Flyers</a:t>
            </a:r>
          </a:p>
          <a:p>
            <a:r>
              <a:rPr lang="nb-NO" dirty="0" smtClean="0"/>
              <a:t>Plakater</a:t>
            </a:r>
          </a:p>
          <a:p>
            <a:r>
              <a:rPr lang="nb-NO" dirty="0" smtClean="0"/>
              <a:t>Infoskjerm</a:t>
            </a:r>
          </a:p>
          <a:p>
            <a:r>
              <a:rPr lang="nb-NO" dirty="0" smtClean="0"/>
              <a:t>Hjemmesider – interaktive?</a:t>
            </a:r>
          </a:p>
          <a:p>
            <a:r>
              <a:rPr lang="nb-NO" dirty="0" smtClean="0"/>
              <a:t>Sosiale medier</a:t>
            </a:r>
          </a:p>
          <a:p>
            <a:r>
              <a:rPr lang="nb-NO" dirty="0" smtClean="0"/>
              <a:t>Media – redaksjonell omtale </a:t>
            </a:r>
          </a:p>
          <a:p>
            <a:endParaRPr lang="nb-NO" dirty="0"/>
          </a:p>
        </p:txBody>
      </p:sp>
      <p:pic>
        <p:nvPicPr>
          <p:cNvPr id="4" name="Picture 2" descr="w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610" y="2132856"/>
            <a:ext cx="3602814" cy="202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707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Profilering</a:t>
            </a:r>
            <a:endParaRPr lang="nb-NO" dirty="0"/>
          </a:p>
        </p:txBody>
      </p:sp>
      <p:sp>
        <p:nvSpPr>
          <p:cNvPr id="3" name="Plassholder for innhold 2"/>
          <p:cNvSpPr>
            <a:spLocks noGrp="1"/>
          </p:cNvSpPr>
          <p:nvPr>
            <p:ph idx="1"/>
          </p:nvPr>
        </p:nvSpPr>
        <p:spPr/>
        <p:txBody>
          <a:bodyPr/>
          <a:lstStyle/>
          <a:p>
            <a:r>
              <a:rPr lang="nb-NO" dirty="0" smtClean="0"/>
              <a:t>Hva er det vi ønsker å kommunisere?</a:t>
            </a:r>
          </a:p>
          <a:p>
            <a:r>
              <a:rPr lang="nb-NO" dirty="0" smtClean="0"/>
              <a:t>Hvem er vi – egentlig?</a:t>
            </a:r>
          </a:p>
          <a:p>
            <a:r>
              <a:rPr lang="nb-NO" dirty="0" smtClean="0"/>
              <a:t>Hva er vår egenart?</a:t>
            </a:r>
          </a:p>
          <a:p>
            <a:r>
              <a:rPr lang="nb-NO" dirty="0" smtClean="0"/>
              <a:t>Hvem er vi til for?</a:t>
            </a:r>
          </a:p>
          <a:p>
            <a:r>
              <a:rPr lang="nb-NO" dirty="0" smtClean="0"/>
              <a:t>Hva er vår visjon?</a:t>
            </a:r>
          </a:p>
          <a:p>
            <a:r>
              <a:rPr lang="nb-NO" dirty="0" smtClean="0"/>
              <a:t>Hvordan ønsker vi å framstå utad?</a:t>
            </a:r>
            <a:endParaRPr lang="nb-NO" dirty="0"/>
          </a:p>
        </p:txBody>
      </p:sp>
      <p:pic>
        <p:nvPicPr>
          <p:cNvPr id="5122" name="Picture 2" descr="https://www.rade.kommune.no/handlers/bv.ashx/i887a4265-c70e-48c2-8b9e-489397111408/orange_sv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640" y="3048000"/>
            <a:ext cx="1804026" cy="179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960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Vår misjon i Fredrikstad</a:t>
            </a:r>
            <a:endParaRPr lang="nb-NO" dirty="0"/>
          </a:p>
        </p:txBody>
      </p:sp>
      <p:sp>
        <p:nvSpPr>
          <p:cNvPr id="3" name="Plassholder for innhold 2"/>
          <p:cNvSpPr>
            <a:spLocks noGrp="1"/>
          </p:cNvSpPr>
          <p:nvPr>
            <p:ph idx="1"/>
          </p:nvPr>
        </p:nvSpPr>
        <p:spPr>
          <a:xfrm>
            <a:off x="457200" y="1988840"/>
            <a:ext cx="8229600" cy="3734156"/>
          </a:xfrm>
          <a:solidFill>
            <a:srgbClr val="FFCC66">
              <a:alpha val="47843"/>
            </a:srgbClr>
          </a:solidFill>
        </p:spPr>
        <p:txBody>
          <a:bodyPr>
            <a:normAutofit fontScale="92500" lnSpcReduction="10000"/>
          </a:bodyPr>
          <a:lstStyle/>
          <a:p>
            <a:pPr lvl="0"/>
            <a:r>
              <a:rPr lang="nb-NO" dirty="0" smtClean="0">
                <a:solidFill>
                  <a:schemeClr val="accent1">
                    <a:lumMod val="75000"/>
                  </a:schemeClr>
                </a:solidFill>
              </a:rPr>
              <a:t>Vi </a:t>
            </a:r>
            <a:r>
              <a:rPr lang="nb-NO" dirty="0">
                <a:solidFill>
                  <a:schemeClr val="accent1">
                    <a:lumMod val="75000"/>
                  </a:schemeClr>
                </a:solidFill>
              </a:rPr>
              <a:t>skal formidle gode opplevelser, kunnskap, innsikt og informasjon til alle </a:t>
            </a:r>
          </a:p>
          <a:p>
            <a:pPr lvl="0"/>
            <a:r>
              <a:rPr lang="nb-NO" dirty="0">
                <a:solidFill>
                  <a:schemeClr val="accent1">
                    <a:lumMod val="75000"/>
                  </a:schemeClr>
                </a:solidFill>
              </a:rPr>
              <a:t>Vi skal være en kulturarena som beriker livene til våre brukere</a:t>
            </a:r>
          </a:p>
          <a:p>
            <a:pPr lvl="0"/>
            <a:r>
              <a:rPr lang="nb-NO" dirty="0">
                <a:solidFill>
                  <a:schemeClr val="accent1">
                    <a:lumMod val="75000"/>
                  </a:schemeClr>
                </a:solidFill>
              </a:rPr>
              <a:t>Vi skal gi brukerne både det de vil ha, og noe de ikke visste de ville ha</a:t>
            </a:r>
          </a:p>
          <a:p>
            <a:pPr lvl="0"/>
            <a:r>
              <a:rPr lang="nb-NO" dirty="0">
                <a:solidFill>
                  <a:schemeClr val="accent1">
                    <a:lumMod val="75000"/>
                  </a:schemeClr>
                </a:solidFill>
              </a:rPr>
              <a:t>Vi skal være et lokalt møtested, og en global arena</a:t>
            </a:r>
          </a:p>
          <a:p>
            <a:endParaRPr lang="nb-NO" dirty="0"/>
          </a:p>
        </p:txBody>
      </p:sp>
    </p:spTree>
    <p:extLst>
      <p:ext uri="{BB962C8B-B14F-4D97-AF65-F5344CB8AC3E}">
        <p14:creationId xmlns:p14="http://schemas.microsoft.com/office/powerpoint/2010/main" val="863119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Kort om meg:</a:t>
            </a:r>
            <a:endParaRPr lang="nb-NO" dirty="0"/>
          </a:p>
        </p:txBody>
      </p:sp>
      <p:sp>
        <p:nvSpPr>
          <p:cNvPr id="3" name="Plassholder for innhold 2"/>
          <p:cNvSpPr>
            <a:spLocks noGrp="1"/>
          </p:cNvSpPr>
          <p:nvPr>
            <p:ph idx="1"/>
          </p:nvPr>
        </p:nvSpPr>
        <p:spPr>
          <a:xfrm>
            <a:off x="457200" y="1916832"/>
            <a:ext cx="8229600" cy="4209331"/>
          </a:xfrm>
        </p:spPr>
        <p:txBody>
          <a:bodyPr>
            <a:normAutofit/>
          </a:bodyPr>
          <a:lstStyle/>
          <a:p>
            <a:r>
              <a:rPr lang="nb-NO" sz="2400" dirty="0" smtClean="0"/>
              <a:t>56 år</a:t>
            </a:r>
          </a:p>
          <a:p>
            <a:r>
              <a:rPr lang="nb-NO" sz="2400" dirty="0" smtClean="0"/>
              <a:t>27 års ledererfaring fra kommunal sektor</a:t>
            </a:r>
          </a:p>
          <a:p>
            <a:r>
              <a:rPr lang="nb-NO" sz="2400" dirty="0" smtClean="0"/>
              <a:t>11 år som biblioteksjef (- 2 år med utdanning)</a:t>
            </a:r>
          </a:p>
        </p:txBody>
      </p:sp>
      <p:sp>
        <p:nvSpPr>
          <p:cNvPr id="4" name="Rektangel 3"/>
          <p:cNvSpPr/>
          <p:nvPr/>
        </p:nvSpPr>
        <p:spPr>
          <a:xfrm>
            <a:off x="2932497" y="3501008"/>
            <a:ext cx="3459601" cy="861774"/>
          </a:xfrm>
          <a:prstGeom prst="rect">
            <a:avLst/>
          </a:prstGeom>
          <a:noFill/>
        </p:spPr>
        <p:txBody>
          <a:bodyPr wrap="none" lIns="91440" tIns="45720" rIns="91440" bIns="45720">
            <a:spAutoFit/>
          </a:bodyPr>
          <a:lstStyle/>
          <a:p>
            <a:pPr algn="ctr"/>
            <a:r>
              <a:rPr lang="nb-NO" sz="5000" b="0" cap="none" spc="0" dirty="0" smtClean="0">
                <a:ln w="10160">
                  <a:solidFill>
                    <a:srgbClr val="92D050"/>
                  </a:solidFill>
                  <a:prstDash val="solid"/>
                </a:ln>
                <a:solidFill>
                  <a:schemeClr val="tx2">
                    <a:lumMod val="50000"/>
                  </a:schemeClr>
                </a:solidFill>
                <a:effectLst>
                  <a:outerShdw blurRad="38100" dist="32000" dir="5400000" algn="tl">
                    <a:srgbClr val="000000">
                      <a:alpha val="30000"/>
                    </a:srgbClr>
                  </a:outerShdw>
                </a:effectLst>
              </a:rPr>
              <a:t>Sauebonde</a:t>
            </a:r>
            <a:endParaRPr lang="nb-NO" sz="5000" b="0" cap="none" spc="0" dirty="0">
              <a:ln w="10160">
                <a:solidFill>
                  <a:srgbClr val="92D050"/>
                </a:solidFill>
                <a:prstDash val="solid"/>
              </a:ln>
              <a:solidFill>
                <a:schemeClr val="tx2">
                  <a:lumMod val="50000"/>
                </a:schemeClr>
              </a:solidFill>
              <a:effectLst>
                <a:outerShdw blurRad="38100" dist="32000" dir="5400000" algn="tl">
                  <a:srgbClr val="000000">
                    <a:alpha val="30000"/>
                  </a:srgbClr>
                </a:outerShdw>
              </a:effectLst>
            </a:endParaRPr>
          </a:p>
        </p:txBody>
      </p:sp>
      <p:sp>
        <p:nvSpPr>
          <p:cNvPr id="5" name="Rektangel 4"/>
          <p:cNvSpPr/>
          <p:nvPr/>
        </p:nvSpPr>
        <p:spPr>
          <a:xfrm>
            <a:off x="4788024" y="4293096"/>
            <a:ext cx="1596912" cy="338554"/>
          </a:xfrm>
          <a:prstGeom prst="rect">
            <a:avLst/>
          </a:prstGeom>
          <a:noFill/>
        </p:spPr>
        <p:txBody>
          <a:bodyPr wrap="none" lIns="91440" tIns="45720" rIns="91440" bIns="45720">
            <a:spAutoFit/>
          </a:bodyPr>
          <a:lstStyle/>
          <a:p>
            <a:pPr lvl="0" algn="ctr"/>
            <a:r>
              <a:rPr lang="nb-NO" sz="1600" dirty="0" smtClean="0">
                <a:ln w="10160">
                  <a:solidFill>
                    <a:srgbClr val="F07F09"/>
                  </a:solidFill>
                  <a:prstDash val="solid"/>
                </a:ln>
                <a:solidFill>
                  <a:srgbClr val="FFFFFF"/>
                </a:solidFill>
                <a:effectLst>
                  <a:outerShdw blurRad="38100" dist="32000" dir="5400000" algn="tl">
                    <a:srgbClr val="000000">
                      <a:alpha val="30000"/>
                    </a:srgbClr>
                  </a:outerShdw>
                </a:effectLst>
              </a:rPr>
              <a:t>Kulturkonsulent</a:t>
            </a:r>
            <a:endParaRPr lang="nb-NO" sz="1600" dirty="0">
              <a:ln w="10160">
                <a:solidFill>
                  <a:srgbClr val="F07F09"/>
                </a:solidFill>
                <a:prstDash val="solid"/>
              </a:ln>
              <a:solidFill>
                <a:srgbClr val="FFFFFF"/>
              </a:solidFill>
              <a:effectLst>
                <a:outerShdw blurRad="38100" dist="32000" dir="5400000" algn="tl">
                  <a:srgbClr val="000000">
                    <a:alpha val="30000"/>
                  </a:srgbClr>
                </a:outerShdw>
              </a:effectLst>
            </a:endParaRPr>
          </a:p>
        </p:txBody>
      </p:sp>
      <p:sp>
        <p:nvSpPr>
          <p:cNvPr id="6" name="Rektangel 5"/>
          <p:cNvSpPr/>
          <p:nvPr/>
        </p:nvSpPr>
        <p:spPr>
          <a:xfrm>
            <a:off x="4966523" y="4643844"/>
            <a:ext cx="1549693" cy="369332"/>
          </a:xfrm>
          <a:prstGeom prst="rect">
            <a:avLst/>
          </a:prstGeom>
          <a:noFill/>
        </p:spPr>
        <p:txBody>
          <a:bodyPr wrap="square" lIns="91440" tIns="45720" rIns="91440" bIns="45720">
            <a:spAutoFit/>
          </a:bodyPr>
          <a:lstStyle/>
          <a:p>
            <a:pPr lvl="0" algn="ctr"/>
            <a:r>
              <a:rPr lang="nb-NO" dirty="0" smtClean="0">
                <a:ln w="10160">
                  <a:solidFill>
                    <a:srgbClr val="F07F09"/>
                  </a:solidFill>
                  <a:prstDash val="solid"/>
                </a:ln>
                <a:solidFill>
                  <a:srgbClr val="FFFFFF"/>
                </a:solidFill>
                <a:effectLst>
                  <a:outerShdw blurRad="38100" dist="32000" dir="5400000" algn="tl">
                    <a:srgbClr val="000000">
                      <a:alpha val="30000"/>
                    </a:srgbClr>
                  </a:outerShdw>
                </a:effectLst>
              </a:rPr>
              <a:t>Næringssjef</a:t>
            </a:r>
            <a:endParaRPr lang="nb-NO" dirty="0">
              <a:ln w="10160">
                <a:solidFill>
                  <a:srgbClr val="F07F09"/>
                </a:solidFill>
                <a:prstDash val="solid"/>
              </a:ln>
              <a:solidFill>
                <a:srgbClr val="FFFFFF"/>
              </a:solidFill>
              <a:effectLst>
                <a:outerShdw blurRad="38100" dist="32000" dir="5400000" algn="tl">
                  <a:srgbClr val="000000">
                    <a:alpha val="30000"/>
                  </a:srgbClr>
                </a:outerShdw>
              </a:effectLst>
            </a:endParaRPr>
          </a:p>
        </p:txBody>
      </p:sp>
      <p:sp>
        <p:nvSpPr>
          <p:cNvPr id="7" name="Rektangel 6"/>
          <p:cNvSpPr/>
          <p:nvPr/>
        </p:nvSpPr>
        <p:spPr>
          <a:xfrm rot="16200000">
            <a:off x="4972380" y="5125524"/>
            <a:ext cx="732893" cy="338554"/>
          </a:xfrm>
          <a:prstGeom prst="rect">
            <a:avLst/>
          </a:prstGeom>
          <a:noFill/>
        </p:spPr>
        <p:txBody>
          <a:bodyPr wrap="none" lIns="91440" tIns="45720" rIns="91440" bIns="45720">
            <a:spAutoFit/>
          </a:bodyPr>
          <a:lstStyle/>
          <a:p>
            <a:pPr lvl="0" algn="ctr"/>
            <a:r>
              <a:rPr lang="nb-NO" sz="1600" dirty="0" smtClean="0">
                <a:ln w="10160">
                  <a:solidFill>
                    <a:srgbClr val="F07F09"/>
                  </a:solidFill>
                  <a:prstDash val="solid"/>
                </a:ln>
                <a:solidFill>
                  <a:srgbClr val="FFFFFF"/>
                </a:solidFill>
                <a:effectLst>
                  <a:outerShdw blurRad="38100" dist="32000" dir="5400000" algn="tl">
                    <a:srgbClr val="000000">
                      <a:alpha val="30000"/>
                    </a:srgbClr>
                  </a:outerShdw>
                </a:effectLst>
              </a:rPr>
              <a:t>Lærer</a:t>
            </a:r>
            <a:endParaRPr lang="nb-NO" sz="1600" dirty="0">
              <a:ln w="10160">
                <a:solidFill>
                  <a:srgbClr val="F07F09"/>
                </a:solidFill>
                <a:prstDash val="solid"/>
              </a:ln>
              <a:solidFill>
                <a:srgbClr val="FFFFFF"/>
              </a:solidFill>
              <a:effectLst>
                <a:outerShdw blurRad="38100" dist="32000" dir="5400000" algn="tl">
                  <a:srgbClr val="000000">
                    <a:alpha val="30000"/>
                  </a:srgbClr>
                </a:outerShdw>
              </a:effectLst>
            </a:endParaRPr>
          </a:p>
        </p:txBody>
      </p:sp>
      <p:sp>
        <p:nvSpPr>
          <p:cNvPr id="8" name="Rektangel 7"/>
          <p:cNvSpPr/>
          <p:nvPr/>
        </p:nvSpPr>
        <p:spPr>
          <a:xfrm rot="16200000">
            <a:off x="3651290" y="4618008"/>
            <a:ext cx="1027846" cy="338554"/>
          </a:xfrm>
          <a:prstGeom prst="rect">
            <a:avLst/>
          </a:prstGeom>
          <a:noFill/>
        </p:spPr>
        <p:txBody>
          <a:bodyPr wrap="none" lIns="91440" tIns="45720" rIns="91440" bIns="45720">
            <a:spAutoFit/>
          </a:bodyPr>
          <a:lstStyle/>
          <a:p>
            <a:pPr lvl="0" algn="ctr"/>
            <a:r>
              <a:rPr lang="nb-NO" sz="1600" dirty="0" smtClean="0">
                <a:ln w="10160">
                  <a:solidFill>
                    <a:srgbClr val="F07F09"/>
                  </a:solidFill>
                  <a:prstDash val="solid"/>
                </a:ln>
                <a:solidFill>
                  <a:srgbClr val="FFFFFF"/>
                </a:solidFill>
                <a:effectLst>
                  <a:outerShdw blurRad="38100" dist="32000" dir="5400000" algn="tl">
                    <a:srgbClr val="000000">
                      <a:alpha val="30000"/>
                    </a:srgbClr>
                  </a:outerShdw>
                </a:effectLst>
              </a:rPr>
              <a:t>Redaktør</a:t>
            </a:r>
            <a:endParaRPr lang="nb-NO" sz="1600" dirty="0">
              <a:ln w="10160">
                <a:solidFill>
                  <a:srgbClr val="F07F09"/>
                </a:solidFill>
                <a:prstDash val="solid"/>
              </a:ln>
              <a:solidFill>
                <a:srgbClr val="FFFFFF"/>
              </a:solidFill>
              <a:effectLst>
                <a:outerShdw blurRad="38100" dist="32000" dir="5400000" algn="tl">
                  <a:srgbClr val="000000">
                    <a:alpha val="30000"/>
                  </a:srgbClr>
                </a:outerShdw>
              </a:effectLst>
            </a:endParaRPr>
          </a:p>
        </p:txBody>
      </p:sp>
      <p:sp>
        <p:nvSpPr>
          <p:cNvPr id="9" name="Rektangel 8"/>
          <p:cNvSpPr/>
          <p:nvPr/>
        </p:nvSpPr>
        <p:spPr>
          <a:xfrm>
            <a:off x="1043088" y="4181599"/>
            <a:ext cx="3121368" cy="615553"/>
          </a:xfrm>
          <a:prstGeom prst="rect">
            <a:avLst/>
          </a:prstGeom>
          <a:noFill/>
        </p:spPr>
        <p:txBody>
          <a:bodyPr wrap="none" lIns="91440" tIns="45720" rIns="91440" bIns="45720">
            <a:spAutoFit/>
          </a:bodyPr>
          <a:lstStyle/>
          <a:p>
            <a:pPr lvl="0" algn="ctr"/>
            <a:r>
              <a:rPr lang="nb-NO" sz="3400" dirty="0">
                <a:ln w="10160">
                  <a:solidFill>
                    <a:srgbClr val="F07F09"/>
                  </a:solidFill>
                  <a:prstDash val="solid"/>
                </a:ln>
                <a:solidFill>
                  <a:srgbClr val="7030A0"/>
                </a:solidFill>
                <a:effectLst>
                  <a:outerShdw blurRad="38100" dist="32000" dir="5400000" algn="tl">
                    <a:srgbClr val="000000">
                      <a:alpha val="30000"/>
                    </a:srgbClr>
                  </a:outerShdw>
                </a:effectLst>
              </a:rPr>
              <a:t>Kulturhusleder</a:t>
            </a:r>
          </a:p>
        </p:txBody>
      </p:sp>
      <p:sp>
        <p:nvSpPr>
          <p:cNvPr id="10" name="Rektangel 9"/>
          <p:cNvSpPr/>
          <p:nvPr/>
        </p:nvSpPr>
        <p:spPr>
          <a:xfrm rot="16200000">
            <a:off x="3640329" y="4873252"/>
            <a:ext cx="1758815" cy="615553"/>
          </a:xfrm>
          <a:prstGeom prst="rect">
            <a:avLst/>
          </a:prstGeom>
          <a:noFill/>
        </p:spPr>
        <p:txBody>
          <a:bodyPr wrap="none" lIns="91440" tIns="45720" rIns="91440" bIns="45720">
            <a:spAutoFit/>
          </a:bodyPr>
          <a:lstStyle/>
          <a:p>
            <a:pPr algn="ctr"/>
            <a:r>
              <a:rPr lang="nb-NO" sz="3400" b="0" cap="none" spc="0" dirty="0" smtClean="0">
                <a:ln w="10160">
                  <a:solidFill>
                    <a:schemeClr val="accent1"/>
                  </a:solidFill>
                  <a:prstDash val="solid"/>
                </a:ln>
                <a:solidFill>
                  <a:srgbClr val="7030A0"/>
                </a:solidFill>
                <a:effectLst>
                  <a:outerShdw blurRad="38100" dist="32000" dir="5400000" algn="tl">
                    <a:srgbClr val="000000">
                      <a:alpha val="30000"/>
                    </a:srgbClr>
                  </a:outerShdw>
                </a:effectLst>
              </a:rPr>
              <a:t>Kinosjef</a:t>
            </a:r>
            <a:endParaRPr lang="nb-NO" sz="3400" b="0" cap="none" spc="0" dirty="0">
              <a:ln w="10160">
                <a:solidFill>
                  <a:schemeClr val="accent1"/>
                </a:solidFill>
                <a:prstDash val="solid"/>
              </a:ln>
              <a:solidFill>
                <a:srgbClr val="7030A0"/>
              </a:solidFill>
              <a:effectLst>
                <a:outerShdw blurRad="38100" dist="32000" dir="5400000" algn="tl">
                  <a:srgbClr val="000000">
                    <a:alpha val="30000"/>
                  </a:srgbClr>
                </a:outerShdw>
              </a:effectLst>
            </a:endParaRPr>
          </a:p>
        </p:txBody>
      </p:sp>
      <p:sp>
        <p:nvSpPr>
          <p:cNvPr id="11" name="Rektangel 10"/>
          <p:cNvSpPr/>
          <p:nvPr/>
        </p:nvSpPr>
        <p:spPr>
          <a:xfrm>
            <a:off x="1878597" y="3995716"/>
            <a:ext cx="1130439" cy="307777"/>
          </a:xfrm>
          <a:prstGeom prst="rect">
            <a:avLst/>
          </a:prstGeom>
          <a:noFill/>
        </p:spPr>
        <p:txBody>
          <a:bodyPr wrap="none" lIns="91440" tIns="45720" rIns="91440" bIns="45720">
            <a:spAutoFit/>
          </a:bodyPr>
          <a:lstStyle/>
          <a:p>
            <a:pPr lvl="0" algn="ctr"/>
            <a:r>
              <a:rPr lang="nb-NO" sz="1400" dirty="0" smtClean="0">
                <a:ln w="10160">
                  <a:solidFill>
                    <a:srgbClr val="F07F09"/>
                  </a:solidFill>
                  <a:prstDash val="solid"/>
                </a:ln>
                <a:solidFill>
                  <a:srgbClr val="FFFFFF"/>
                </a:solidFill>
                <a:effectLst>
                  <a:outerShdw blurRad="38100" dist="32000" dir="5400000" algn="tl">
                    <a:srgbClr val="000000">
                      <a:alpha val="30000"/>
                    </a:srgbClr>
                  </a:outerShdw>
                </a:effectLst>
              </a:rPr>
              <a:t>Saueklipper</a:t>
            </a:r>
            <a:endParaRPr lang="nb-NO" sz="1400" dirty="0">
              <a:ln w="10160">
                <a:solidFill>
                  <a:srgbClr val="F07F09"/>
                </a:solidFill>
                <a:prstDash val="solid"/>
              </a:ln>
              <a:solidFill>
                <a:srgbClr val="FFFFFF"/>
              </a:solidFill>
              <a:effectLst>
                <a:outerShdw blurRad="38100" dist="32000" dir="5400000" algn="tl">
                  <a:srgbClr val="000000">
                    <a:alpha val="30000"/>
                  </a:srgbClr>
                </a:outerShdw>
              </a:effectLst>
            </a:endParaRPr>
          </a:p>
        </p:txBody>
      </p:sp>
      <p:sp>
        <p:nvSpPr>
          <p:cNvPr id="12" name="Rektangel 11"/>
          <p:cNvSpPr/>
          <p:nvPr/>
        </p:nvSpPr>
        <p:spPr>
          <a:xfrm>
            <a:off x="1878597" y="4725144"/>
            <a:ext cx="2285859" cy="492443"/>
          </a:xfrm>
          <a:prstGeom prst="rect">
            <a:avLst/>
          </a:prstGeom>
          <a:noFill/>
        </p:spPr>
        <p:txBody>
          <a:bodyPr wrap="square" lIns="91440" tIns="45720" rIns="91440" bIns="45720">
            <a:spAutoFit/>
          </a:bodyPr>
          <a:lstStyle/>
          <a:p>
            <a:pPr lvl="0" algn="ctr"/>
            <a:r>
              <a:rPr lang="nb-NO" sz="2600" dirty="0" smtClean="0">
                <a:ln w="10160">
                  <a:solidFill>
                    <a:schemeClr val="accent2"/>
                  </a:solidFill>
                  <a:prstDash val="solid"/>
                </a:ln>
                <a:solidFill>
                  <a:srgbClr val="FF0000"/>
                </a:solidFill>
                <a:effectLst>
                  <a:outerShdw blurRad="38100" dist="32000" dir="5400000" algn="tl">
                    <a:srgbClr val="000000">
                      <a:alpha val="30000"/>
                    </a:srgbClr>
                  </a:outerShdw>
                </a:effectLst>
              </a:rPr>
              <a:t>Biblioteksjef</a:t>
            </a:r>
            <a:endParaRPr lang="nb-NO" sz="2600" dirty="0">
              <a:ln w="10160">
                <a:solidFill>
                  <a:schemeClr val="accent2"/>
                </a:solidFill>
                <a:prstDash val="solid"/>
              </a:ln>
              <a:solidFill>
                <a:srgbClr val="FF0000"/>
              </a:solidFill>
              <a:effectLst>
                <a:outerShdw blurRad="38100" dist="32000" dir="5400000" algn="tl">
                  <a:srgbClr val="000000">
                    <a:alpha val="30000"/>
                  </a:srgbClr>
                </a:outerShdw>
              </a:effectLst>
            </a:endParaRPr>
          </a:p>
        </p:txBody>
      </p:sp>
      <p:sp>
        <p:nvSpPr>
          <p:cNvPr id="13" name="Rektangel 12"/>
          <p:cNvSpPr/>
          <p:nvPr/>
        </p:nvSpPr>
        <p:spPr>
          <a:xfrm>
            <a:off x="2411760" y="5192124"/>
            <a:ext cx="1975221" cy="307777"/>
          </a:xfrm>
          <a:prstGeom prst="rect">
            <a:avLst/>
          </a:prstGeom>
          <a:noFill/>
        </p:spPr>
        <p:txBody>
          <a:bodyPr wrap="none" lIns="91440" tIns="45720" rIns="91440" bIns="45720">
            <a:spAutoFit/>
          </a:bodyPr>
          <a:lstStyle/>
          <a:p>
            <a:pPr lvl="0" algn="ctr"/>
            <a:r>
              <a:rPr lang="nb-NO" sz="1400" dirty="0" smtClean="0">
                <a:ln w="10160">
                  <a:solidFill>
                    <a:srgbClr val="F07F09"/>
                  </a:solidFill>
                  <a:prstDash val="solid"/>
                </a:ln>
                <a:solidFill>
                  <a:srgbClr val="FFFFFF"/>
                </a:solidFill>
                <a:effectLst>
                  <a:outerShdw blurRad="38100" dist="32000" dir="5400000" algn="tl">
                    <a:srgbClr val="000000">
                      <a:alpha val="30000"/>
                    </a:srgbClr>
                  </a:outerShdw>
                </a:effectLst>
              </a:rPr>
              <a:t>Bokhandlermedhjelper</a:t>
            </a:r>
            <a:endParaRPr lang="nb-NO" sz="1400" dirty="0">
              <a:ln w="10160">
                <a:solidFill>
                  <a:srgbClr val="F07F09"/>
                </a:solidFill>
                <a:prstDash val="solid"/>
              </a:ln>
              <a:solidFill>
                <a:srgbClr val="FFFFFF"/>
              </a:solidFill>
              <a:effectLst>
                <a:outerShdw blurRad="38100" dist="32000" dir="5400000" algn="tl">
                  <a:srgbClr val="000000">
                    <a:alpha val="30000"/>
                  </a:srgbClr>
                </a:outerShdw>
              </a:effectLst>
            </a:endParaRPr>
          </a:p>
        </p:txBody>
      </p:sp>
      <p:sp>
        <p:nvSpPr>
          <p:cNvPr id="14" name="Rektangel 13"/>
          <p:cNvSpPr/>
          <p:nvPr/>
        </p:nvSpPr>
        <p:spPr>
          <a:xfrm>
            <a:off x="1557680" y="3701749"/>
            <a:ext cx="1380507" cy="338554"/>
          </a:xfrm>
          <a:prstGeom prst="rect">
            <a:avLst/>
          </a:prstGeom>
          <a:noFill/>
        </p:spPr>
        <p:txBody>
          <a:bodyPr wrap="none" lIns="91440" tIns="45720" rIns="91440" bIns="45720">
            <a:spAutoFit/>
          </a:bodyPr>
          <a:lstStyle/>
          <a:p>
            <a:pPr lvl="0" algn="ctr"/>
            <a:r>
              <a:rPr lang="nb-NO" sz="1600" dirty="0" smtClean="0">
                <a:ln w="10160">
                  <a:solidFill>
                    <a:srgbClr val="F07F09"/>
                  </a:solidFill>
                  <a:prstDash val="solid"/>
                </a:ln>
                <a:solidFill>
                  <a:srgbClr val="FFFFFF"/>
                </a:solidFill>
                <a:effectLst>
                  <a:outerShdw blurRad="38100" dist="32000" dir="5400000" algn="tl">
                    <a:srgbClr val="000000">
                      <a:alpha val="30000"/>
                    </a:srgbClr>
                  </a:outerShdw>
                </a:effectLst>
              </a:rPr>
              <a:t>Prosjektleder</a:t>
            </a:r>
            <a:endParaRPr lang="nb-NO" sz="1600" dirty="0">
              <a:ln w="10160">
                <a:solidFill>
                  <a:srgbClr val="F07F09"/>
                </a:solidFill>
                <a:prstDash val="solid"/>
              </a:ln>
              <a:solidFill>
                <a:srgbClr val="FFFFFF"/>
              </a:solidFill>
              <a:effectLst>
                <a:outerShdw blurRad="38100" dist="32000" dir="5400000" algn="tl">
                  <a:srgbClr val="000000">
                    <a:alpha val="30000"/>
                  </a:srgbClr>
                </a:outerShdw>
              </a:effectLst>
            </a:endParaRPr>
          </a:p>
        </p:txBody>
      </p:sp>
      <p:sp>
        <p:nvSpPr>
          <p:cNvPr id="15" name="Rektangel 14"/>
          <p:cNvSpPr/>
          <p:nvPr/>
        </p:nvSpPr>
        <p:spPr>
          <a:xfrm rot="16200000">
            <a:off x="4326199" y="5042954"/>
            <a:ext cx="1231427" cy="307777"/>
          </a:xfrm>
          <a:prstGeom prst="rect">
            <a:avLst/>
          </a:prstGeom>
          <a:noFill/>
        </p:spPr>
        <p:txBody>
          <a:bodyPr wrap="none" lIns="91440" tIns="45720" rIns="91440" bIns="45720">
            <a:spAutoFit/>
          </a:bodyPr>
          <a:lstStyle/>
          <a:p>
            <a:pPr lvl="0" algn="ctr"/>
            <a:r>
              <a:rPr lang="nb-NO" sz="1400" dirty="0" smtClean="0">
                <a:ln w="10160">
                  <a:solidFill>
                    <a:srgbClr val="F07F09"/>
                  </a:solidFill>
                  <a:prstDash val="solid"/>
                </a:ln>
                <a:solidFill>
                  <a:srgbClr val="FFFFFF"/>
                </a:solidFill>
                <a:effectLst>
                  <a:outerShdw blurRad="38100" dist="32000" dir="5400000" algn="tl">
                    <a:srgbClr val="000000">
                      <a:alpha val="30000"/>
                    </a:srgbClr>
                  </a:outerShdw>
                </a:effectLst>
              </a:rPr>
              <a:t>Klauvskjærer</a:t>
            </a:r>
            <a:endParaRPr lang="nb-NO" sz="1400" dirty="0">
              <a:ln w="10160">
                <a:solidFill>
                  <a:srgbClr val="F07F09"/>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1678779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Vår visjon i Fredrikstad:</a:t>
            </a:r>
            <a:endParaRPr lang="nb-NO" dirty="0"/>
          </a:p>
        </p:txBody>
      </p:sp>
      <p:sp>
        <p:nvSpPr>
          <p:cNvPr id="3" name="Plassholder for innhold 2"/>
          <p:cNvSpPr>
            <a:spLocks noGrp="1"/>
          </p:cNvSpPr>
          <p:nvPr>
            <p:ph idx="1"/>
          </p:nvPr>
        </p:nvSpPr>
        <p:spPr>
          <a:xfrm>
            <a:off x="457200" y="1916832"/>
            <a:ext cx="8229600" cy="3983047"/>
          </a:xfrm>
          <a:solidFill>
            <a:srgbClr val="FFCC00">
              <a:alpha val="38039"/>
            </a:srgbClr>
          </a:solidFill>
        </p:spPr>
        <p:txBody>
          <a:bodyPr/>
          <a:lstStyle/>
          <a:p>
            <a:pPr marL="0" indent="0">
              <a:buNone/>
            </a:pPr>
            <a:r>
              <a:rPr lang="nb-NO" dirty="0" smtClean="0"/>
              <a:t>Den lange versjonen:</a:t>
            </a:r>
          </a:p>
          <a:p>
            <a:pPr marL="0" indent="0">
              <a:buNone/>
            </a:pPr>
            <a:endParaRPr lang="nb-NO" sz="1800" dirty="0" smtClean="0"/>
          </a:p>
          <a:p>
            <a:pPr marL="0" indent="0">
              <a:buNone/>
            </a:pPr>
            <a:r>
              <a:rPr lang="nb-NO" dirty="0">
                <a:solidFill>
                  <a:schemeClr val="accent1">
                    <a:lumMod val="75000"/>
                  </a:schemeClr>
                </a:solidFill>
              </a:rPr>
              <a:t>Fredrikstad bibliotek skal være et hyggelig og sosialt sted for kulturopplevelser, leselyst, undring, vitebegjær, samvær, samtale, debatt, innsikt og ytringsfrihet – et sted for å berike sitt liv!</a:t>
            </a:r>
          </a:p>
          <a:p>
            <a:endParaRPr lang="nb-NO" dirty="0"/>
          </a:p>
        </p:txBody>
      </p:sp>
    </p:spTree>
    <p:extLst>
      <p:ext uri="{BB962C8B-B14F-4D97-AF65-F5344CB8AC3E}">
        <p14:creationId xmlns:p14="http://schemas.microsoft.com/office/powerpoint/2010/main" val="2146951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Vår visjon i Fredrikstad:</a:t>
            </a:r>
            <a:endParaRPr lang="nb-NO" dirty="0"/>
          </a:p>
        </p:txBody>
      </p:sp>
      <p:sp>
        <p:nvSpPr>
          <p:cNvPr id="3" name="Plassholder for innhold 2"/>
          <p:cNvSpPr>
            <a:spLocks noGrp="1"/>
          </p:cNvSpPr>
          <p:nvPr>
            <p:ph idx="1"/>
          </p:nvPr>
        </p:nvSpPr>
        <p:spPr>
          <a:xfrm>
            <a:off x="457200" y="1916832"/>
            <a:ext cx="8229600" cy="4209331"/>
          </a:xfrm>
          <a:solidFill>
            <a:srgbClr val="FFFF66">
              <a:alpha val="67843"/>
            </a:srgbClr>
          </a:solidFill>
        </p:spPr>
        <p:txBody>
          <a:bodyPr>
            <a:normAutofit/>
          </a:bodyPr>
          <a:lstStyle/>
          <a:p>
            <a:pPr marL="0" indent="0">
              <a:buNone/>
            </a:pPr>
            <a:r>
              <a:rPr lang="nb-NO" dirty="0" smtClean="0">
                <a:latin typeface="+mj-lt"/>
              </a:rPr>
              <a:t>Kortversjon:</a:t>
            </a:r>
          </a:p>
          <a:p>
            <a:pPr marL="0" indent="0">
              <a:buNone/>
            </a:pPr>
            <a:r>
              <a:rPr lang="nb-NO" sz="58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Vi beriker </a:t>
            </a:r>
            <a:r>
              <a:rPr lang="nb-NO" sz="5800" b="1" dirty="0">
                <a:solidFill>
                  <a:srgbClr val="7030A0"/>
                </a:solidFill>
                <a:latin typeface="Tahoma" panose="020B0604030504040204" pitchFamily="34" charset="0"/>
                <a:ea typeface="Tahoma" panose="020B0604030504040204" pitchFamily="34" charset="0"/>
                <a:cs typeface="Tahoma" panose="020B0604030504040204" pitchFamily="34" charset="0"/>
              </a:rPr>
              <a:t>livet ditt!</a:t>
            </a:r>
          </a:p>
          <a:p>
            <a:pPr marL="0" indent="0" algn="ctr">
              <a:buNone/>
            </a:pPr>
            <a:r>
              <a:rPr lang="nb-NO" sz="1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nb-NO"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Fredrikstad bibliotek – det magiske huset</a:t>
            </a:r>
          </a:p>
          <a:p>
            <a:pPr marL="0" indent="0" algn="ctr">
              <a:buNone/>
            </a:pPr>
            <a:r>
              <a:rPr lang="nb-NO" sz="2100" dirty="0" smtClean="0">
                <a:latin typeface="Tahoma" panose="020B0604030504040204" pitchFamily="34" charset="0"/>
                <a:ea typeface="Tahoma" panose="020B0604030504040204" pitchFamily="34" charset="0"/>
                <a:cs typeface="Tahoma" panose="020B0604030504040204" pitchFamily="34" charset="0"/>
              </a:rPr>
              <a:t>Byens sosiale møtested, kunnskapsalmenning og kulturarena</a:t>
            </a:r>
          </a:p>
          <a:p>
            <a:pPr marL="0" indent="0">
              <a:buNone/>
            </a:pPr>
            <a:endParaRPr lang="nb-NO" dirty="0"/>
          </a:p>
        </p:txBody>
      </p:sp>
    </p:spTree>
    <p:extLst>
      <p:ext uri="{BB962C8B-B14F-4D97-AF65-F5344CB8AC3E}">
        <p14:creationId xmlns:p14="http://schemas.microsoft.com/office/powerpoint/2010/main" val="3369611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latin typeface="Tahoma" panose="020B0604030504040204" pitchFamily="34" charset="0"/>
                <a:ea typeface="Tahoma" panose="020B0604030504040204" pitchFamily="34" charset="0"/>
                <a:cs typeface="Tahoma" panose="020B0604030504040204" pitchFamily="34" charset="0"/>
              </a:rPr>
              <a:t>Ny logo og nytt banner</a:t>
            </a:r>
            <a:endParaRPr lang="nb-NO" dirty="0">
              <a:latin typeface="Tahoma" panose="020B0604030504040204" pitchFamily="34" charset="0"/>
              <a:ea typeface="Tahoma" panose="020B0604030504040204" pitchFamily="34" charset="0"/>
              <a:cs typeface="Tahoma" panose="020B0604030504040204" pitchFamily="34" charset="0"/>
            </a:endParaRP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6712"/>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5194" y="2204863"/>
            <a:ext cx="4049014" cy="3953657"/>
          </a:xfrm>
          <a:prstGeom prst="rect">
            <a:avLst/>
          </a:prstGeom>
        </p:spPr>
      </p:pic>
    </p:spTree>
    <p:extLst>
      <p:ext uri="{BB962C8B-B14F-4D97-AF65-F5344CB8AC3E}">
        <p14:creationId xmlns:p14="http://schemas.microsoft.com/office/powerpoint/2010/main" val="766374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Mine personlige erfaringer</a:t>
            </a:r>
            <a:endParaRPr lang="nb-NO" dirty="0"/>
          </a:p>
        </p:txBody>
      </p:sp>
      <p:sp>
        <p:nvSpPr>
          <p:cNvPr id="3" name="Plassholder for innhold 2"/>
          <p:cNvSpPr>
            <a:spLocks noGrp="1"/>
          </p:cNvSpPr>
          <p:nvPr>
            <p:ph idx="1"/>
          </p:nvPr>
        </p:nvSpPr>
        <p:spPr>
          <a:xfrm>
            <a:off x="457200" y="1916832"/>
            <a:ext cx="8229600" cy="4209331"/>
          </a:xfrm>
        </p:spPr>
        <p:txBody>
          <a:bodyPr>
            <a:normAutofit/>
          </a:bodyPr>
          <a:lstStyle/>
          <a:p>
            <a:r>
              <a:rPr lang="nb-NO" dirty="0" smtClean="0"/>
              <a:t>Den som ikke synes, finnes ikke!</a:t>
            </a:r>
          </a:p>
          <a:p>
            <a:r>
              <a:rPr lang="nb-NO" dirty="0"/>
              <a:t>En uke hvor det ikke har vært medieoppslag om biblioteket, er en «bortkastet» uke</a:t>
            </a:r>
          </a:p>
          <a:p>
            <a:r>
              <a:rPr lang="nb-NO" dirty="0" smtClean="0"/>
              <a:t>Fokuser på det positive – alltid!</a:t>
            </a:r>
          </a:p>
          <a:p>
            <a:r>
              <a:rPr lang="nb-NO" dirty="0" smtClean="0"/>
              <a:t>Politikere går ikke på biblioteket – de må lese om hva som skjer i media</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6712"/>
          </a:xfrm>
          <a:prstGeom prst="rect">
            <a:avLst/>
          </a:prstGeom>
        </p:spPr>
      </p:pic>
    </p:spTree>
    <p:extLst>
      <p:ext uri="{BB962C8B-B14F-4D97-AF65-F5344CB8AC3E}">
        <p14:creationId xmlns:p14="http://schemas.microsoft.com/office/powerpoint/2010/main" val="353026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Mine personlige erfaringer</a:t>
            </a:r>
            <a:endParaRPr lang="nb-NO" dirty="0"/>
          </a:p>
        </p:txBody>
      </p:sp>
      <p:sp>
        <p:nvSpPr>
          <p:cNvPr id="3" name="Plassholder for innhold 2"/>
          <p:cNvSpPr>
            <a:spLocks noGrp="1"/>
          </p:cNvSpPr>
          <p:nvPr>
            <p:ph idx="1"/>
          </p:nvPr>
        </p:nvSpPr>
        <p:spPr>
          <a:xfrm>
            <a:off x="457200" y="1916832"/>
            <a:ext cx="8229600" cy="4680520"/>
          </a:xfrm>
        </p:spPr>
        <p:txBody>
          <a:bodyPr>
            <a:normAutofit/>
          </a:bodyPr>
          <a:lstStyle/>
          <a:p>
            <a:r>
              <a:rPr lang="nb-NO" dirty="0"/>
              <a:t>Bruk mange </a:t>
            </a:r>
            <a:r>
              <a:rPr lang="nb-NO" dirty="0" smtClean="0"/>
              <a:t>kanaler</a:t>
            </a:r>
            <a:endParaRPr lang="nb-NO" dirty="0"/>
          </a:p>
          <a:p>
            <a:r>
              <a:rPr lang="nb-NO" dirty="0" smtClean="0"/>
              <a:t>Tilpass kommunikasjonen til kanalens egenart</a:t>
            </a:r>
          </a:p>
          <a:p>
            <a:r>
              <a:rPr lang="nb-NO" dirty="0" smtClean="0"/>
              <a:t>Ikke bare frels </a:t>
            </a:r>
            <a:r>
              <a:rPr lang="nb-NO" dirty="0"/>
              <a:t>de frelste, gå også etter nye </a:t>
            </a:r>
            <a:r>
              <a:rPr lang="nb-NO" dirty="0" smtClean="0"/>
              <a:t>brukere – ikke-brukerne</a:t>
            </a:r>
          </a:p>
          <a:p>
            <a:r>
              <a:rPr lang="nb-NO" dirty="0" smtClean="0"/>
              <a:t>Vær kreativ – «lag» saker selv!</a:t>
            </a:r>
          </a:p>
          <a:p>
            <a:r>
              <a:rPr lang="nb-NO" dirty="0" smtClean="0"/>
              <a:t>Vær entusiastisk! Entusiasme smitter!</a:t>
            </a:r>
          </a:p>
          <a:p>
            <a:r>
              <a:rPr lang="nb-NO" dirty="0" smtClean="0"/>
              <a:t>By på deg selv!</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6712"/>
          </a:xfrm>
          <a:prstGeom prst="rect">
            <a:avLst/>
          </a:prstGeom>
        </p:spPr>
      </p:pic>
    </p:spTree>
    <p:extLst>
      <p:ext uri="{BB962C8B-B14F-4D97-AF65-F5344CB8AC3E}">
        <p14:creationId xmlns:p14="http://schemas.microsoft.com/office/powerpoint/2010/main" val="45551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Mine personlige erfaringer</a:t>
            </a:r>
          </a:p>
        </p:txBody>
      </p:sp>
      <p:sp>
        <p:nvSpPr>
          <p:cNvPr id="3" name="Plassholder for innhold 2"/>
          <p:cNvSpPr>
            <a:spLocks noGrp="1"/>
          </p:cNvSpPr>
          <p:nvPr>
            <p:ph idx="1"/>
          </p:nvPr>
        </p:nvSpPr>
        <p:spPr>
          <a:xfrm>
            <a:off x="457200" y="1916832"/>
            <a:ext cx="8229600" cy="3983047"/>
          </a:xfrm>
        </p:spPr>
        <p:txBody>
          <a:bodyPr/>
          <a:lstStyle/>
          <a:p>
            <a:r>
              <a:rPr lang="nb-NO" dirty="0"/>
              <a:t>Media vil </a:t>
            </a:r>
            <a:r>
              <a:rPr lang="nb-NO" b="1" dirty="0"/>
              <a:t>gjerne</a:t>
            </a:r>
            <a:r>
              <a:rPr lang="nb-NO" dirty="0"/>
              <a:t> ha </a:t>
            </a:r>
            <a:r>
              <a:rPr lang="nb-NO" dirty="0" smtClean="0"/>
              <a:t>glad-saker</a:t>
            </a:r>
          </a:p>
          <a:p>
            <a:r>
              <a:rPr lang="nb-NO" dirty="0" smtClean="0"/>
              <a:t>Send inn egen tekst og egne bilder når det ikke kom noen journalist på arrangementet ditt – avisene tar det gjerne!</a:t>
            </a:r>
          </a:p>
          <a:p>
            <a:r>
              <a:rPr lang="nb-NO" dirty="0" smtClean="0"/>
              <a:t>Still opp i lokale lag, ungdomsklubber, skoler, lokalsamfunnsutvalg etc.</a:t>
            </a:r>
            <a:endParaRPr lang="nb-NO" dirty="0"/>
          </a:p>
          <a:p>
            <a:r>
              <a:rPr lang="nb-NO" dirty="0" smtClean="0"/>
              <a:t>«</a:t>
            </a:r>
            <a:r>
              <a:rPr lang="nb-NO" dirty="0"/>
              <a:t>Skap» </a:t>
            </a:r>
            <a:r>
              <a:rPr lang="nb-NO" dirty="0" smtClean="0"/>
              <a:t>din egen </a:t>
            </a:r>
            <a:r>
              <a:rPr lang="nb-NO" dirty="0"/>
              <a:t>medgangsbølge!</a:t>
            </a:r>
          </a:p>
          <a:p>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6712"/>
          </a:xfrm>
          <a:prstGeom prst="rect">
            <a:avLst/>
          </a:prstGeom>
        </p:spPr>
      </p:pic>
    </p:spTree>
    <p:extLst>
      <p:ext uri="{BB962C8B-B14F-4D97-AF65-F5344CB8AC3E}">
        <p14:creationId xmlns:p14="http://schemas.microsoft.com/office/powerpoint/2010/main" val="244450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6712"/>
          </a:xfrm>
          <a:prstGeom prst="rect">
            <a:avLst/>
          </a:prstGeom>
        </p:spPr>
      </p:pic>
      <p:pic>
        <p:nvPicPr>
          <p:cNvPr id="5" name="Bilde 4"/>
          <p:cNvPicPr/>
          <p:nvPr/>
        </p:nvPicPr>
        <p:blipFill rotWithShape="1">
          <a:blip r:embed="rId4"/>
          <a:srcRect t="10639" r="62430" b="10964"/>
          <a:stretch/>
        </p:blipFill>
        <p:spPr bwMode="auto">
          <a:xfrm rot="21038339">
            <a:off x="299087" y="1066313"/>
            <a:ext cx="2281129" cy="2542463"/>
          </a:xfrm>
          <a:prstGeom prst="rect">
            <a:avLst/>
          </a:prstGeom>
          <a:ln>
            <a:noFill/>
          </a:ln>
          <a:extLst>
            <a:ext uri="{53640926-AAD7-44D8-BBD7-CCE9431645EC}">
              <a14:shadowObscured xmlns:a14="http://schemas.microsoft.com/office/drawing/2010/main"/>
            </a:ext>
          </a:extLst>
        </p:spPr>
      </p:pic>
      <p:pic>
        <p:nvPicPr>
          <p:cNvPr id="6" name="Bilde 5"/>
          <p:cNvPicPr/>
          <p:nvPr/>
        </p:nvPicPr>
        <p:blipFill rotWithShape="1">
          <a:blip r:embed="rId5"/>
          <a:srcRect t="13299" r="62430" b="5979"/>
          <a:stretch/>
        </p:blipFill>
        <p:spPr bwMode="auto">
          <a:xfrm rot="20934500">
            <a:off x="335840" y="3754443"/>
            <a:ext cx="2136775" cy="2581275"/>
          </a:xfrm>
          <a:prstGeom prst="rect">
            <a:avLst/>
          </a:prstGeom>
          <a:ln>
            <a:noFill/>
          </a:ln>
          <a:extLst>
            <a:ext uri="{53640926-AAD7-44D8-BBD7-CCE9431645EC}">
              <a14:shadowObscured xmlns:a14="http://schemas.microsoft.com/office/drawing/2010/main"/>
            </a:ext>
          </a:extLst>
        </p:spPr>
      </p:pic>
      <p:pic>
        <p:nvPicPr>
          <p:cNvPr id="7" name="Bilde 6"/>
          <p:cNvPicPr/>
          <p:nvPr/>
        </p:nvPicPr>
        <p:blipFill rotWithShape="1">
          <a:blip r:embed="rId6"/>
          <a:srcRect l="26917" t="9974" r="28224" b="8638"/>
          <a:stretch/>
        </p:blipFill>
        <p:spPr bwMode="auto">
          <a:xfrm>
            <a:off x="2555776" y="921913"/>
            <a:ext cx="3520445" cy="3731223"/>
          </a:xfrm>
          <a:prstGeom prst="rect">
            <a:avLst/>
          </a:prstGeom>
          <a:ln>
            <a:noFill/>
          </a:ln>
          <a:extLst>
            <a:ext uri="{53640926-AAD7-44D8-BBD7-CCE9431645EC}">
              <a14:shadowObscured xmlns:a14="http://schemas.microsoft.com/office/drawing/2010/main"/>
            </a:ext>
          </a:extLst>
        </p:spPr>
      </p:pic>
      <p:pic>
        <p:nvPicPr>
          <p:cNvPr id="9" name="Bilde 8"/>
          <p:cNvPicPr/>
          <p:nvPr/>
        </p:nvPicPr>
        <p:blipFill rotWithShape="1">
          <a:blip r:embed="rId7"/>
          <a:srcRect t="10640" r="81308" b="25249"/>
          <a:stretch/>
        </p:blipFill>
        <p:spPr bwMode="auto">
          <a:xfrm rot="351185">
            <a:off x="6232837" y="1042540"/>
            <a:ext cx="2624455" cy="5060950"/>
          </a:xfrm>
          <a:prstGeom prst="rect">
            <a:avLst/>
          </a:prstGeom>
          <a:ln>
            <a:noFill/>
          </a:ln>
          <a:extLst>
            <a:ext uri="{53640926-AAD7-44D8-BBD7-CCE9431645EC}">
              <a14:shadowObscured xmlns:a14="http://schemas.microsoft.com/office/drawing/2010/main"/>
            </a:ext>
          </a:extLst>
        </p:spPr>
      </p:pic>
      <p:pic>
        <p:nvPicPr>
          <p:cNvPr id="11" name="Bilde 10"/>
          <p:cNvPicPr/>
          <p:nvPr/>
        </p:nvPicPr>
        <p:blipFill rotWithShape="1">
          <a:blip r:embed="rId8"/>
          <a:srcRect t="19949" r="62430" b="6313"/>
          <a:stretch/>
        </p:blipFill>
        <p:spPr bwMode="auto">
          <a:xfrm rot="21152910">
            <a:off x="1979559" y="4155517"/>
            <a:ext cx="2136775" cy="2357755"/>
          </a:xfrm>
          <a:prstGeom prst="rect">
            <a:avLst/>
          </a:prstGeom>
          <a:ln>
            <a:noFill/>
          </a:ln>
          <a:extLst>
            <a:ext uri="{53640926-AAD7-44D8-BBD7-CCE9431645EC}">
              <a14:shadowObscured xmlns:a14="http://schemas.microsoft.com/office/drawing/2010/main"/>
            </a:ext>
          </a:extLst>
        </p:spPr>
      </p:pic>
      <p:pic>
        <p:nvPicPr>
          <p:cNvPr id="10" name="Bilde 9"/>
          <p:cNvPicPr/>
          <p:nvPr/>
        </p:nvPicPr>
        <p:blipFill rotWithShape="1">
          <a:blip r:embed="rId9"/>
          <a:srcRect t="11628" r="62430" b="10240"/>
          <a:stretch/>
        </p:blipFill>
        <p:spPr bwMode="auto">
          <a:xfrm rot="383536">
            <a:off x="3813730" y="4108136"/>
            <a:ext cx="2279932" cy="25438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0745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Jungeltelegrafen - omdømme</a:t>
            </a:r>
            <a:endParaRPr lang="nb-NO" dirty="0"/>
          </a:p>
        </p:txBody>
      </p:sp>
      <p:sp>
        <p:nvSpPr>
          <p:cNvPr id="3" name="Plassholder for innhold 2"/>
          <p:cNvSpPr>
            <a:spLocks noGrp="1"/>
          </p:cNvSpPr>
          <p:nvPr>
            <p:ph idx="1"/>
          </p:nvPr>
        </p:nvSpPr>
        <p:spPr>
          <a:xfrm>
            <a:off x="457200" y="1916832"/>
            <a:ext cx="8229600" cy="4209331"/>
          </a:xfrm>
        </p:spPr>
        <p:txBody>
          <a:bodyPr>
            <a:normAutofit lnSpcReduction="10000"/>
          </a:bodyPr>
          <a:lstStyle/>
          <a:p>
            <a:r>
              <a:rPr lang="nb-NO" dirty="0"/>
              <a:t>Fornøyde brukere er våre beste ambassadører</a:t>
            </a:r>
            <a:r>
              <a:rPr lang="nb-NO" dirty="0" smtClean="0"/>
              <a:t>! De </a:t>
            </a:r>
            <a:r>
              <a:rPr lang="nb-NO" dirty="0" err="1" smtClean="0"/>
              <a:t>framsnakker</a:t>
            </a:r>
            <a:r>
              <a:rPr lang="nb-NO" dirty="0" smtClean="0"/>
              <a:t> oss!</a:t>
            </a:r>
          </a:p>
          <a:p>
            <a:r>
              <a:rPr lang="nb-NO" dirty="0" smtClean="0"/>
              <a:t>Det går 10 fornøyde brukere på 1 misfornøyd!</a:t>
            </a:r>
            <a:endParaRPr lang="nb-NO" dirty="0"/>
          </a:p>
          <a:p>
            <a:r>
              <a:rPr lang="nb-NO" dirty="0"/>
              <a:t>Ansatte som trives er uvurderlige </a:t>
            </a:r>
            <a:r>
              <a:rPr lang="nb-NO" dirty="0" smtClean="0"/>
              <a:t>– det er ikke noe som er så smittsomt som godt humør!</a:t>
            </a:r>
          </a:p>
          <a:p>
            <a:r>
              <a:rPr lang="nb-NO" dirty="0" smtClean="0"/>
              <a:t>Brukere som trives kommer igjen, og igjen!</a:t>
            </a:r>
            <a:endParaRPr lang="nb-NO" dirty="0"/>
          </a:p>
          <a:p>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6712"/>
          </a:xfrm>
          <a:prstGeom prst="rect">
            <a:avLst/>
          </a:prstGeom>
        </p:spPr>
      </p:pic>
    </p:spTree>
    <p:extLst>
      <p:ext uri="{BB962C8B-B14F-4D97-AF65-F5344CB8AC3E}">
        <p14:creationId xmlns:p14="http://schemas.microsoft.com/office/powerpoint/2010/main" val="119707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Gå foran som et godt eksempel!</a:t>
            </a: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6712"/>
          </a:xfrm>
          <a:prstGeom prst="rect">
            <a:avLst/>
          </a:prstGeom>
        </p:spPr>
      </p:pic>
      <p:pic>
        <p:nvPicPr>
          <p:cNvPr id="5" name="Picture 3" descr="funny-picture-1206436221"/>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b="4938"/>
          <a:stretch/>
        </p:blipFill>
        <p:spPr bwMode="auto">
          <a:xfrm>
            <a:off x="1043608" y="1844824"/>
            <a:ext cx="6696744" cy="43432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238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Hva skal jeg snakke om?</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smtClean="0"/>
              <a:t>Kommunikasjon – hva er det?</a:t>
            </a:r>
          </a:p>
          <a:p>
            <a:r>
              <a:rPr lang="nb-NO" dirty="0" smtClean="0"/>
              <a:t>Kommunikasjonsplanlegging</a:t>
            </a:r>
          </a:p>
          <a:p>
            <a:r>
              <a:rPr lang="nb-NO" dirty="0" smtClean="0"/>
              <a:t>Kommunikasjonsstrategi</a:t>
            </a:r>
          </a:p>
          <a:p>
            <a:r>
              <a:rPr lang="nb-NO" dirty="0" smtClean="0"/>
              <a:t>Profilering</a:t>
            </a:r>
            <a:endParaRPr lang="nb-NO" dirty="0"/>
          </a:p>
          <a:p>
            <a:r>
              <a:rPr lang="nb-NO" dirty="0" smtClean="0"/>
              <a:t>Grafisk </a:t>
            </a:r>
            <a:r>
              <a:rPr lang="nb-NO" dirty="0"/>
              <a:t>profil - logo</a:t>
            </a:r>
          </a:p>
          <a:p>
            <a:r>
              <a:rPr lang="nb-NO" dirty="0"/>
              <a:t>Merkevarebygging – innhold – identitet!</a:t>
            </a:r>
          </a:p>
          <a:p>
            <a:r>
              <a:rPr lang="nb-NO" dirty="0" smtClean="0"/>
              <a:t>Omdømmebygging</a:t>
            </a:r>
          </a:p>
          <a:p>
            <a:r>
              <a:rPr lang="nb-NO" dirty="0" smtClean="0"/>
              <a:t>Mine personlige erfaringer og tips</a:t>
            </a:r>
            <a:endParaRPr lang="nb-NO" dirty="0"/>
          </a:p>
        </p:txBody>
      </p:sp>
      <p:pic>
        <p:nvPicPr>
          <p:cNvPr id="4098" name="Picture 2" descr="https://dp-prod-sli-01.s3.amazonaws.com/sp-communic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204864"/>
            <a:ext cx="228731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39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ejario.abril.com.br/imagem/2013/01-24/skim.jpg"/>
          <p:cNvPicPr>
            <a:picLocks noChangeAspect="1" noChangeArrowheads="1"/>
          </p:cNvPicPr>
          <p:nvPr/>
        </p:nvPicPr>
        <p:blipFill rotWithShape="1">
          <a:blip r:embed="rId3">
            <a:extLst>
              <a:ext uri="{28A0092B-C50C-407E-A947-70E740481C1C}">
                <a14:useLocalDpi xmlns:a14="http://schemas.microsoft.com/office/drawing/2010/main" val="0"/>
              </a:ext>
            </a:extLst>
          </a:blip>
          <a:srcRect b="22415"/>
          <a:stretch/>
        </p:blipFill>
        <p:spPr bwMode="auto">
          <a:xfrm>
            <a:off x="913594" y="2492895"/>
            <a:ext cx="7316812" cy="37825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txBox="1">
            <a:spLocks noChangeArrowheads="1"/>
          </p:cNvSpPr>
          <p:nvPr/>
        </p:nvSpPr>
        <p:spPr>
          <a:xfrm>
            <a:off x="313265" y="980728"/>
            <a:ext cx="8496300"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600" dirty="0" smtClean="0">
                <a:latin typeface="+mn-lt"/>
                <a:cs typeface="Kartika" pitchFamily="18" charset="0"/>
              </a:rPr>
              <a:t>Det er morsommere å surfe på en medgangsbølge enn å gå i motbakke.</a:t>
            </a:r>
          </a:p>
        </p:txBody>
      </p:sp>
      <p:sp>
        <p:nvSpPr>
          <p:cNvPr id="6" name="Undertittel 2"/>
          <p:cNvSpPr txBox="1">
            <a:spLocks/>
          </p:cNvSpPr>
          <p:nvPr/>
        </p:nvSpPr>
        <p:spPr>
          <a:xfrm>
            <a:off x="1547664" y="5423205"/>
            <a:ext cx="6400800" cy="84164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b-NO" sz="3600" b="1" dirty="0" smtClean="0">
                <a:solidFill>
                  <a:schemeClr val="bg1"/>
                </a:solidFill>
                <a:effectLst>
                  <a:outerShdw blurRad="38100" dist="38100" dir="2700000" algn="tl">
                    <a:srgbClr val="000000">
                      <a:alpha val="43137"/>
                    </a:srgbClr>
                  </a:outerShdw>
                </a:effectLst>
                <a:cs typeface="Kartika" pitchFamily="18" charset="0"/>
              </a:rPr>
              <a:t>-men hvordan komme seg på toppen av bølgen? </a:t>
            </a:r>
          </a:p>
          <a:p>
            <a:endParaRPr lang="nb-NO" dirty="0"/>
          </a:p>
        </p:txBody>
      </p:sp>
    </p:spTree>
    <p:extLst>
      <p:ext uri="{BB962C8B-B14F-4D97-AF65-F5344CB8AC3E}">
        <p14:creationId xmlns:p14="http://schemas.microsoft.com/office/powerpoint/2010/main" val="14574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3.bp.blogspot.com/-dYJfM2pHnBw/TWV4laxSZNI/AAAAAAAAAEE/7o3fUXo9_HE/s1600/736742-9-1284648366188.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11560" y="1100315"/>
            <a:ext cx="7848872" cy="52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825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Kommunikasjon</a:t>
            </a:r>
          </a:p>
        </p:txBody>
      </p:sp>
      <p:pic>
        <p:nvPicPr>
          <p:cNvPr id="1026" name="Picture 2" descr="http://www.kunnskapssenteret.com/images/images_marked/kom1.gif"/>
          <p:cNvPicPr>
            <a:picLocks noChangeAspect="1" noChangeArrowheads="1"/>
          </p:cNvPicPr>
          <p:nvPr/>
        </p:nvPicPr>
        <p:blipFill rotWithShape="1">
          <a:blip r:embed="rId3">
            <a:extLst>
              <a:ext uri="{28A0092B-C50C-407E-A947-70E740481C1C}">
                <a14:useLocalDpi xmlns:a14="http://schemas.microsoft.com/office/drawing/2010/main" val="0"/>
              </a:ext>
            </a:extLst>
          </a:blip>
          <a:srcRect b="29203"/>
          <a:stretch/>
        </p:blipFill>
        <p:spPr bwMode="auto">
          <a:xfrm>
            <a:off x="528181" y="2564904"/>
            <a:ext cx="829743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45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Kommunikasjon</a:t>
            </a:r>
          </a:p>
        </p:txBody>
      </p:sp>
      <p:sp>
        <p:nvSpPr>
          <p:cNvPr id="3" name="Plassholder for innhold 2"/>
          <p:cNvSpPr>
            <a:spLocks noGrp="1"/>
          </p:cNvSpPr>
          <p:nvPr>
            <p:ph idx="1"/>
          </p:nvPr>
        </p:nvSpPr>
        <p:spPr>
          <a:xfrm>
            <a:off x="589648" y="5805264"/>
            <a:ext cx="8107496" cy="454655"/>
          </a:xfrm>
        </p:spPr>
        <p:txBody>
          <a:bodyPr>
            <a:normAutofit fontScale="85000" lnSpcReduction="20000"/>
          </a:bodyPr>
          <a:lstStyle/>
          <a:p>
            <a:pPr marL="0" indent="0">
              <a:buNone/>
            </a:pPr>
            <a:r>
              <a:rPr lang="nb-NO" dirty="0" smtClean="0"/>
              <a:t>Prosessmodellen</a:t>
            </a:r>
            <a:endParaRPr lang="nb-NO" dirty="0"/>
          </a:p>
        </p:txBody>
      </p:sp>
      <p:pic>
        <p:nvPicPr>
          <p:cNvPr id="2051" name="Picture 3" descr="Prosessmodellen">
            <a:hlinkClick r:id="rId3" tooltip="Prosessmodelle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48" y="1916832"/>
            <a:ext cx="7942792" cy="365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17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Kommunikasjon</a:t>
            </a:r>
          </a:p>
        </p:txBody>
      </p:sp>
      <p:pic>
        <p:nvPicPr>
          <p:cNvPr id="3074" name="Picture 2" descr="http://3.bp.blogspot.com/-EloZvpb7-oI/UGQMcDbhRZI/AAAAAAAAACE/lwY73yxasoA/s1600/kulturfiltermodell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39" y="1837711"/>
            <a:ext cx="6439515" cy="475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89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Kommunikasjon</a:t>
            </a:r>
          </a:p>
        </p:txBody>
      </p:sp>
      <p:sp>
        <p:nvSpPr>
          <p:cNvPr id="3" name="Plassholder for innhold 2"/>
          <p:cNvSpPr>
            <a:spLocks noGrp="1"/>
          </p:cNvSpPr>
          <p:nvPr>
            <p:ph idx="1"/>
          </p:nvPr>
        </p:nvSpPr>
        <p:spPr>
          <a:xfrm>
            <a:off x="755576" y="4797152"/>
            <a:ext cx="7931224" cy="1728192"/>
          </a:xfrm>
        </p:spPr>
        <p:txBody>
          <a:bodyPr>
            <a:normAutofit lnSpcReduction="10000"/>
          </a:bodyPr>
          <a:lstStyle/>
          <a:p>
            <a:pPr marL="0" indent="0">
              <a:buNone/>
            </a:pPr>
            <a:r>
              <a:rPr lang="nb-NO" dirty="0" smtClean="0"/>
              <a:t>Reklame for hodepinetablett</a:t>
            </a:r>
          </a:p>
          <a:p>
            <a:r>
              <a:rPr lang="nb-NO" dirty="0" smtClean="0"/>
              <a:t>Hva er budskapet?</a:t>
            </a:r>
          </a:p>
          <a:p>
            <a:r>
              <a:rPr lang="nb-NO" dirty="0" smtClean="0"/>
              <a:t>Kan det misforstås?</a:t>
            </a:r>
            <a:endParaRPr lang="nb-NO" dirty="0"/>
          </a:p>
        </p:txBody>
      </p:sp>
      <p:pic>
        <p:nvPicPr>
          <p:cNvPr id="2050" name="Picture 2" descr="Pilletrøb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67" y="1700808"/>
            <a:ext cx="8510113"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edrikstad kommune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Fredrikstad kommune_MAL</Template>
  <TotalTime>2832</TotalTime>
  <Words>1721</Words>
  <Application>Microsoft Office PowerPoint</Application>
  <PresentationFormat>Skjermfremvisning (4:3)</PresentationFormat>
  <Paragraphs>279</Paragraphs>
  <Slides>28</Slides>
  <Notes>28</Notes>
  <HiddenSlides>0</HiddenSlides>
  <MMClips>0</MMClips>
  <ScaleCrop>false</ScaleCrop>
  <HeadingPairs>
    <vt:vector size="4" baseType="variant">
      <vt:variant>
        <vt:lpstr>Tema</vt:lpstr>
      </vt:variant>
      <vt:variant>
        <vt:i4>1</vt:i4>
      </vt:variant>
      <vt:variant>
        <vt:lpstr>Lysbildetitler</vt:lpstr>
      </vt:variant>
      <vt:variant>
        <vt:i4>28</vt:i4>
      </vt:variant>
    </vt:vector>
  </HeadingPairs>
  <TitlesOfParts>
    <vt:vector size="29" baseType="lpstr">
      <vt:lpstr>Fredrikstad kommune_MAL</vt:lpstr>
      <vt:lpstr>KOMMUNIKASJONS- STRATEGI </vt:lpstr>
      <vt:lpstr>Kort om meg:</vt:lpstr>
      <vt:lpstr>Hva skal jeg snakke om?</vt:lpstr>
      <vt:lpstr>PowerPoint-presentasjon</vt:lpstr>
      <vt:lpstr>PowerPoint-presentasjon</vt:lpstr>
      <vt:lpstr>Kommunikasjon</vt:lpstr>
      <vt:lpstr>Kommunikasjon</vt:lpstr>
      <vt:lpstr>Kommunikasjon</vt:lpstr>
      <vt:lpstr>Kommunikasjon</vt:lpstr>
      <vt:lpstr>Kommunikasjon</vt:lpstr>
      <vt:lpstr>Kommunikasjon</vt:lpstr>
      <vt:lpstr>Kommunikasjon</vt:lpstr>
      <vt:lpstr>Kommunikasjonsplanlegging</vt:lpstr>
      <vt:lpstr>Kommunikasjonsplanlegging</vt:lpstr>
      <vt:lpstr>Kommunikasjonsplanlegging</vt:lpstr>
      <vt:lpstr>Kommunikasjonsstrategi</vt:lpstr>
      <vt:lpstr>Aktuelle kanaler?</vt:lpstr>
      <vt:lpstr>Profilering</vt:lpstr>
      <vt:lpstr>Vår misjon i Fredrikstad</vt:lpstr>
      <vt:lpstr>Vår visjon i Fredrikstad:</vt:lpstr>
      <vt:lpstr>Vår visjon i Fredrikstad:</vt:lpstr>
      <vt:lpstr>Ny logo og nytt banner</vt:lpstr>
      <vt:lpstr>Mine personlige erfaringer</vt:lpstr>
      <vt:lpstr>Mine personlige erfaringer</vt:lpstr>
      <vt:lpstr>Mine personlige erfaringer</vt:lpstr>
      <vt:lpstr>PowerPoint-presentasjon</vt:lpstr>
      <vt:lpstr>Jungeltelegrafen - omdømme</vt:lpstr>
      <vt:lpstr>Gå foran som et godt eksempel!</vt:lpstr>
    </vt:vector>
  </TitlesOfParts>
  <Company>Fredrikstad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FORELDREMØTE 8. TRINN</dc:title>
  <dc:creator>ibaar</dc:creator>
  <cp:lastModifiedBy>ibaar</cp:lastModifiedBy>
  <cp:revision>90</cp:revision>
  <cp:lastPrinted>2014-05-05T06:48:25Z</cp:lastPrinted>
  <dcterms:created xsi:type="dcterms:W3CDTF">2013-10-25T11:29:21Z</dcterms:created>
  <dcterms:modified xsi:type="dcterms:W3CDTF">2014-05-08T06:02:49Z</dcterms:modified>
</cp:coreProperties>
</file>